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3" r:id="rId1"/>
    <p:sldMasterId id="2147483666" r:id="rId2"/>
    <p:sldMasterId id="2147483668" r:id="rId3"/>
  </p:sldMasterIdLst>
  <p:notesMasterIdLst>
    <p:notesMasterId r:id="rId33"/>
  </p:notesMasterIdLst>
  <p:handoutMasterIdLst>
    <p:handoutMasterId r:id="rId34"/>
  </p:handoutMasterIdLst>
  <p:sldIdLst>
    <p:sldId id="319" r:id="rId4"/>
    <p:sldId id="312" r:id="rId5"/>
    <p:sldId id="261" r:id="rId6"/>
    <p:sldId id="1733" r:id="rId7"/>
    <p:sldId id="1747" r:id="rId8"/>
    <p:sldId id="1776" r:id="rId9"/>
    <p:sldId id="1737" r:id="rId10"/>
    <p:sldId id="1741" r:id="rId11"/>
    <p:sldId id="1764" r:id="rId12"/>
    <p:sldId id="1750" r:id="rId13"/>
    <p:sldId id="1778" r:id="rId14"/>
    <p:sldId id="1757" r:id="rId15"/>
    <p:sldId id="1777" r:id="rId16"/>
    <p:sldId id="1758" r:id="rId17"/>
    <p:sldId id="1748" r:id="rId18"/>
    <p:sldId id="1759" r:id="rId19"/>
    <p:sldId id="1742" r:id="rId20"/>
    <p:sldId id="1765" r:id="rId21"/>
    <p:sldId id="1766" r:id="rId22"/>
    <p:sldId id="1767" r:id="rId23"/>
    <p:sldId id="1768" r:id="rId24"/>
    <p:sldId id="1779" r:id="rId25"/>
    <p:sldId id="1780" r:id="rId26"/>
    <p:sldId id="1781" r:id="rId27"/>
    <p:sldId id="1782" r:id="rId28"/>
    <p:sldId id="1774" r:id="rId29"/>
    <p:sldId id="1783" r:id="rId30"/>
    <p:sldId id="1756" r:id="rId31"/>
    <p:sldId id="308" r:id="rId3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FBA"/>
    <a:srgbClr val="FF7F94"/>
    <a:srgbClr val="F660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08" autoAdjust="0"/>
    <p:restoredTop sz="84713"/>
  </p:normalViewPr>
  <p:slideViewPr>
    <p:cSldViewPr snapToGrid="0">
      <p:cViewPr varScale="1">
        <p:scale>
          <a:sx n="159" d="100"/>
          <a:sy n="159" d="100"/>
        </p:scale>
        <p:origin x="968" y="184"/>
      </p:cViewPr>
      <p:guideLst/>
    </p:cSldViewPr>
  </p:slideViewPr>
  <p:notesTextViewPr>
    <p:cViewPr>
      <p:scale>
        <a:sx n="1" d="1"/>
        <a:sy n="1" d="1"/>
      </p:scale>
      <p:origin x="0" y="0"/>
    </p:cViewPr>
  </p:notesTextViewPr>
  <p:sorterViewPr>
    <p:cViewPr>
      <p:scale>
        <a:sx n="90" d="100"/>
        <a:sy n="90" d="100"/>
      </p:scale>
      <p:origin x="0" y="0"/>
    </p:cViewPr>
  </p:sorterViewPr>
  <p:notesViewPr>
    <p:cSldViewPr snapToGrid="0">
      <p:cViewPr varScale="1">
        <p:scale>
          <a:sx n="82" d="100"/>
          <a:sy n="82" d="100"/>
        </p:scale>
        <p:origin x="2784"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8CBB3D-2EBA-9D4F-8423-81DDA5C260D2}" type="slidenum">
              <a:rPr kumimoji="1" lang="zh-CN" altLang="en-US" smtClean="0"/>
              <a:t>‹#›</a:t>
            </a:fld>
            <a:endParaRPr kumimoji="1"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A2A66C-1DB6-E44E-9EB9-C3C62BDEBC05}" type="datetimeFigureOut">
              <a:rPr kumimoji="1" lang="zh-CN" altLang="en-US" smtClean="0"/>
              <a:t>2024/5/22</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A7D336-4BC6-EE4C-BD27-9292C4CE84DB}"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1002712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4184795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00" dirty="0">
                  <a:effectLst/>
                  <a:latin typeface="Microsoft YaHei" panose="020B0503020204020204" pitchFamily="34" charset="-122"/>
                  <a:ea typeface="Microsoft YaHei" panose="020B0503020204020204" pitchFamily="34" charset="-122"/>
                  <a:cs typeface="Times New Roman (正文 CS 字体)"/>
                </a:endParaRPr>
              </a:p>
            </p:txBody>
          </p:sp>
        </mc:Choice>
        <mc:Fallback xmlns="">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通过计算相邻时段不同研究主题之间的向量夹角余弦值来判定两个研究主题的相似性。则</a:t>
                </a:r>
                <a:r>
                  <a:rPr lang="en-US" altLang="zh-CN" sz="1200" i="0" kern="1200">
                    <a:solidFill>
                      <a:schemeClr val="tx1"/>
                    </a:solidFill>
                    <a:effectLst/>
                    <a:latin typeface="+mn-lt"/>
                    <a:ea typeface="+mn-ea"/>
                    <a:cs typeface="+mn-cs"/>
                  </a:rPr>
                  <a:t>𝑟= 𝑐𝑜𝑠𝜃=</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𝐴∙𝐵</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∥𝐴∥∙∥𝐵∥</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(1,1,1,0)∙(1,1,1,1)</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[(1,1,1,0)]</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2 </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[(1,1,1,1)]</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2 </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3</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2≈0.8660</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根据边关系用来度量社区相似度的计算公式可得</a:t>
                </a:r>
                <a:r>
                  <a:rPr lang="en-US" altLang="zh-CN" sz="1200" i="0" kern="1200">
                    <a:solidFill>
                      <a:schemeClr val="tx1"/>
                    </a:solidFill>
                    <a:effectLst/>
                    <a:latin typeface="+mn-lt"/>
                    <a:ea typeface="+mn-ea"/>
                    <a:cs typeface="+mn-cs"/>
                  </a:rPr>
                  <a:t>𝑟=</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𝐸(𝑥)∩𝐸(𝑦)</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𝐸(𝑥)∪𝐸(𝑦)</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=2</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6=0.3333</a:t>
                </a:r>
                <a:endParaRPr lang="zh-CN" altLang="zh-CN" sz="1200" kern="1200" dirty="0">
                  <a:solidFill>
                    <a:schemeClr val="tx1"/>
                  </a:solidFill>
                  <a:effectLst/>
                  <a:latin typeface="+mn-lt"/>
                  <a:ea typeface="+mn-ea"/>
                  <a:cs typeface="+mn-cs"/>
                </a:endParaRPr>
              </a:p>
              <a:p>
                <a:endParaRPr kumimoji="1" lang="zh-CN" altLang="en-US" dirty="0"/>
              </a:p>
            </p:txBody>
          </p:sp>
        </mc:Fallback>
      </mc:AlternateContent>
    </p:spTree>
    <p:extLst>
      <p:ext uri="{BB962C8B-B14F-4D97-AF65-F5344CB8AC3E}">
        <p14:creationId xmlns:p14="http://schemas.microsoft.com/office/powerpoint/2010/main" val="10450284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8565309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0245309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indent="266700" algn="just">
                  <a:lnSpc>
                    <a:spcPct val="150000"/>
                  </a:lnSpc>
                </a:pPr>
                <a:endParaRPr lang="zh-CN" altLang="zh-CN" sz="1800" dirty="0">
                  <a:effectLst/>
                  <a:latin typeface="Libertinus Serif"/>
                  <a:ea typeface="Times New Roman" panose="02020603050405020304" pitchFamily="18" charset="0"/>
                  <a:cs typeface="Times New Roman" panose="02020603050405020304" pitchFamily="18" charset="0"/>
                </a:endParaRPr>
              </a:p>
            </p:txBody>
          </p:sp>
        </mc:Choice>
        <mc:Fallback xmlns="">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在已有研究中，分段线性表示运算方式可以总结为自顶向下算法、自底向上算法以及滑动窗口算法三种</a:t>
                </a:r>
                <a:r>
                  <a:rPr lang="zh-CN" altLang="zh-CN" dirty="0">
                    <a:effectLst/>
                  </a:rPr>
                  <a:t> </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在分段线性表示法中，表示分段数量的参数</a:t>
                </a:r>
                <a:r>
                  <a:rPr lang="en-US" altLang="zh-CN" sz="1200" kern="1200" dirty="0">
                    <a:solidFill>
                      <a:schemeClr val="tx1"/>
                    </a:solidFill>
                    <a:effectLst/>
                    <a:latin typeface="+mn-lt"/>
                    <a:ea typeface="+mn-ea"/>
                    <a:cs typeface="+mn-cs"/>
                  </a:rPr>
                  <a:t>s</a:t>
                </a:r>
                <a:r>
                  <a:rPr lang="zh-CN" altLang="zh-CN" sz="1200" kern="1200" dirty="0">
                    <a:solidFill>
                      <a:schemeClr val="tx1"/>
                    </a:solidFill>
                    <a:effectLst/>
                    <a:latin typeface="+mn-lt"/>
                    <a:ea typeface="+mn-ea"/>
                    <a:cs typeface="+mn-cs"/>
                  </a:rPr>
                  <a:t>的设置非常关键，</a:t>
                </a:r>
                <a:r>
                  <a:rPr lang="en-US" altLang="zh-CN" sz="1200" kern="1200" dirty="0">
                    <a:solidFill>
                      <a:schemeClr val="tx1"/>
                    </a:solidFill>
                    <a:effectLst/>
                    <a:latin typeface="+mn-lt"/>
                    <a:ea typeface="+mn-ea"/>
                    <a:cs typeface="+mn-cs"/>
                  </a:rPr>
                  <a:t>s</a:t>
                </a:r>
                <a:r>
                  <a:rPr lang="zh-CN" altLang="zh-CN" sz="1200" kern="1200" dirty="0">
                    <a:solidFill>
                      <a:schemeClr val="tx1"/>
                    </a:solidFill>
                    <a:effectLst/>
                    <a:latin typeface="+mn-lt"/>
                    <a:ea typeface="+mn-ea"/>
                    <a:cs typeface="+mn-cs"/>
                  </a:rPr>
                  <a:t>越小会忽略越多的局部波动数据，导致较大的整体拟合误差；而</a:t>
                </a:r>
                <a:r>
                  <a:rPr lang="en-US" altLang="zh-CN" sz="1200" kern="1200" dirty="0">
                    <a:solidFill>
                      <a:schemeClr val="tx1"/>
                    </a:solidFill>
                    <a:effectLst/>
                    <a:latin typeface="+mn-lt"/>
                    <a:ea typeface="+mn-ea"/>
                    <a:cs typeface="+mn-cs"/>
                  </a:rPr>
                  <a:t>s</a:t>
                </a:r>
                <a:r>
                  <a:rPr lang="zh-CN" altLang="zh-CN" sz="1200" kern="1200" dirty="0">
                    <a:solidFill>
                      <a:schemeClr val="tx1"/>
                    </a:solidFill>
                    <a:effectLst/>
                    <a:latin typeface="+mn-lt"/>
                    <a:ea typeface="+mn-ea"/>
                    <a:cs typeface="+mn-cs"/>
                  </a:rPr>
                  <a:t>越大保留的局部波动数据越多，引入的噪声也越多。</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本文参考陈翔</a:t>
                </a:r>
                <a:r>
                  <a:rPr lang="en-US" altLang="zh-CN" sz="1200" kern="1200" baseline="300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的参数设置方法，确定</a:t>
                </a:r>
                <a:r>
                  <a:rPr lang="en-US" altLang="zh-CN" sz="1200" kern="1200" dirty="0">
                    <a:solidFill>
                      <a:schemeClr val="tx1"/>
                    </a:solidFill>
                    <a:effectLst/>
                    <a:latin typeface="+mn-lt"/>
                    <a:ea typeface="+mn-ea"/>
                    <a:cs typeface="+mn-cs"/>
                  </a:rPr>
                  <a:t>s</a:t>
                </a:r>
                <a:r>
                  <a:rPr lang="zh-CN" altLang="zh-CN" sz="1200" kern="1200" dirty="0">
                    <a:solidFill>
                      <a:schemeClr val="tx1"/>
                    </a:solidFill>
                    <a:effectLst/>
                    <a:latin typeface="+mn-lt"/>
                    <a:ea typeface="+mn-ea"/>
                    <a:cs typeface="+mn-cs"/>
                  </a:rPr>
                  <a:t>的取值范围后求出每个</a:t>
                </a:r>
                <a:r>
                  <a:rPr lang="en-US" altLang="zh-CN" sz="1200" kern="1200" dirty="0">
                    <a:solidFill>
                      <a:schemeClr val="tx1"/>
                    </a:solidFill>
                    <a:effectLst/>
                    <a:latin typeface="+mn-lt"/>
                    <a:ea typeface="+mn-ea"/>
                    <a:cs typeface="+mn-cs"/>
                  </a:rPr>
                  <a:t>s</a:t>
                </a:r>
                <a:r>
                  <a:rPr lang="zh-CN" altLang="zh-CN" sz="1200" kern="1200" dirty="0">
                    <a:solidFill>
                      <a:schemeClr val="tx1"/>
                    </a:solidFill>
                    <a:effectLst/>
                    <a:latin typeface="+mn-lt"/>
                    <a:ea typeface="+mn-ea"/>
                    <a:cs typeface="+mn-cs"/>
                  </a:rPr>
                  <a:t>对应的均值根误差（</a:t>
                </a:r>
                <a:r>
                  <a:rPr lang="en-US" altLang="zh-CN" sz="1200" kern="1200" dirty="0">
                    <a:solidFill>
                      <a:schemeClr val="tx1"/>
                    </a:solidFill>
                    <a:effectLst/>
                    <a:latin typeface="+mn-lt"/>
                    <a:ea typeface="+mn-ea"/>
                    <a:cs typeface="+mn-cs"/>
                  </a:rPr>
                  <a:t>root mean square error</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RMSE</a:t>
                </a:r>
                <a:r>
                  <a:rPr lang="zh-CN" altLang="zh-CN" sz="1200" kern="1200" dirty="0">
                    <a:solidFill>
                      <a:schemeClr val="tx1"/>
                    </a:solidFill>
                    <a:effectLst/>
                    <a:latin typeface="+mn-lt"/>
                    <a:ea typeface="+mn-ea"/>
                    <a:cs typeface="+mn-cs"/>
                  </a:rPr>
                  <a:t>）并存入均值根误差序列。在该序列中，随着</a:t>
                </a:r>
                <a:r>
                  <a:rPr lang="en-US" altLang="zh-CN" sz="1200" kern="1200" dirty="0">
                    <a:solidFill>
                      <a:schemeClr val="tx1"/>
                    </a:solidFill>
                    <a:effectLst/>
                    <a:latin typeface="+mn-lt"/>
                    <a:ea typeface="+mn-ea"/>
                    <a:cs typeface="+mn-cs"/>
                  </a:rPr>
                  <a:t> s </a:t>
                </a:r>
                <a:r>
                  <a:rPr lang="zh-CN" altLang="zh-CN" sz="1200" kern="1200" dirty="0">
                    <a:solidFill>
                      <a:schemeClr val="tx1"/>
                    </a:solidFill>
                    <a:effectLst/>
                    <a:latin typeface="+mn-lt"/>
                    <a:ea typeface="+mn-ea"/>
                    <a:cs typeface="+mn-cs"/>
                  </a:rPr>
                  <a:t>值的增大， 均值根误差值不断减小。</a:t>
                </a:r>
                <a:r>
                  <a:rPr lang="en-US" altLang="zh-CN" sz="1200" kern="1200" dirty="0">
                    <a:solidFill>
                      <a:schemeClr val="tx1"/>
                    </a:solidFill>
                    <a:effectLst/>
                    <a:latin typeface="+mn-lt"/>
                    <a:ea typeface="+mn-ea"/>
                    <a:cs typeface="+mn-cs"/>
                  </a:rPr>
                  <a:t>RMSE </a:t>
                </a:r>
                <a:r>
                  <a:rPr lang="zh-CN" altLang="zh-CN" sz="1200" kern="1200" dirty="0">
                    <a:solidFill>
                      <a:schemeClr val="tx1"/>
                    </a:solidFill>
                    <a:effectLst/>
                    <a:latin typeface="+mn-lt"/>
                    <a:ea typeface="+mn-ea"/>
                    <a:cs typeface="+mn-cs"/>
                  </a:rPr>
                  <a:t>是用来衡量观测值与真值之间偏差的指标，其计算公式为：</a:t>
                </a:r>
                <a:r>
                  <a:rPr lang="en-US" altLang="zh-CN" sz="1200" i="0" kern="1200">
                    <a:solidFill>
                      <a:schemeClr val="tx1"/>
                    </a:solidFill>
                    <a:effectLst/>
                    <a:latin typeface="+mn-lt"/>
                    <a:ea typeface="+mn-ea"/>
                    <a:cs typeface="+mn-cs"/>
                  </a:rPr>
                  <a:t>𝑅𝑀𝑆𝐸=</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1</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𝑁</a:t>
                </a:r>
                <a:r>
                  <a:rPr lang="zh-CN" altLang="zh-CN" sz="1200" i="0" kern="1200">
                    <a:solidFill>
                      <a:schemeClr val="tx1"/>
                    </a:solidFill>
                    <a:effectLst/>
                    <a:latin typeface="+mn-lt"/>
                    <a:ea typeface="+mn-ea"/>
                    <a:cs typeface="+mn-cs"/>
                  </a:rPr>
                  <a:t>) ∑1</a:t>
                </a:r>
                <a:r>
                  <a:rPr lang="en-US" altLang="zh-CN" sz="1200" i="0" kern="1200">
                    <a:solidFill>
                      <a:schemeClr val="tx1"/>
                    </a:solidFill>
                    <a:effectLst/>
                    <a:latin typeface="+mn-lt"/>
                    <a:ea typeface="+mn-ea"/>
                    <a:cs typeface="+mn-cs"/>
                  </a:rPr>
                  <a:t>_</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𝑡=1</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^𝑁▒</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(𝑘</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𝑡−</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𝑃𝐿𝑅</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𝑡)</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2   </a:t>
                </a:r>
                <a:endParaRPr kumimoji="1" lang="zh-CN" altLang="en-US" dirty="0"/>
              </a:p>
            </p:txBody>
          </p:sp>
        </mc:Fallback>
      </mc:AlternateContent>
    </p:spTree>
    <p:extLst>
      <p:ext uri="{BB962C8B-B14F-4D97-AF65-F5344CB8AC3E}">
        <p14:creationId xmlns:p14="http://schemas.microsoft.com/office/powerpoint/2010/main" val="24839330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kumimoji="1" lang="zh-CN" altLang="en-US" dirty="0"/>
              </a:p>
            </p:txBody>
          </p:sp>
        </mc:Choice>
        <mc:Fallback xmlns="">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在已有研究中，分段线性表示运算方式可以总结为自顶向下算法、自底向上算法以及滑动窗口算法三种</a:t>
                </a:r>
                <a:r>
                  <a:rPr lang="zh-CN" altLang="zh-CN" dirty="0">
                    <a:effectLst/>
                  </a:rPr>
                  <a:t> </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在分段线性表示法中，表示分段数量的参数</a:t>
                </a:r>
                <a:r>
                  <a:rPr lang="en-US" altLang="zh-CN" sz="1200" kern="1200" dirty="0">
                    <a:solidFill>
                      <a:schemeClr val="tx1"/>
                    </a:solidFill>
                    <a:effectLst/>
                    <a:latin typeface="+mn-lt"/>
                    <a:ea typeface="+mn-ea"/>
                    <a:cs typeface="+mn-cs"/>
                  </a:rPr>
                  <a:t>s</a:t>
                </a:r>
                <a:r>
                  <a:rPr lang="zh-CN" altLang="zh-CN" sz="1200" kern="1200" dirty="0">
                    <a:solidFill>
                      <a:schemeClr val="tx1"/>
                    </a:solidFill>
                    <a:effectLst/>
                    <a:latin typeface="+mn-lt"/>
                    <a:ea typeface="+mn-ea"/>
                    <a:cs typeface="+mn-cs"/>
                  </a:rPr>
                  <a:t>的设置非常关键，</a:t>
                </a:r>
                <a:r>
                  <a:rPr lang="en-US" altLang="zh-CN" sz="1200" kern="1200" dirty="0">
                    <a:solidFill>
                      <a:schemeClr val="tx1"/>
                    </a:solidFill>
                    <a:effectLst/>
                    <a:latin typeface="+mn-lt"/>
                    <a:ea typeface="+mn-ea"/>
                    <a:cs typeface="+mn-cs"/>
                  </a:rPr>
                  <a:t>s</a:t>
                </a:r>
                <a:r>
                  <a:rPr lang="zh-CN" altLang="zh-CN" sz="1200" kern="1200" dirty="0">
                    <a:solidFill>
                      <a:schemeClr val="tx1"/>
                    </a:solidFill>
                    <a:effectLst/>
                    <a:latin typeface="+mn-lt"/>
                    <a:ea typeface="+mn-ea"/>
                    <a:cs typeface="+mn-cs"/>
                  </a:rPr>
                  <a:t>越小会忽略越多的局部波动数据，导致较大的整体拟合误差；而</a:t>
                </a:r>
                <a:r>
                  <a:rPr lang="en-US" altLang="zh-CN" sz="1200" kern="1200" dirty="0">
                    <a:solidFill>
                      <a:schemeClr val="tx1"/>
                    </a:solidFill>
                    <a:effectLst/>
                    <a:latin typeface="+mn-lt"/>
                    <a:ea typeface="+mn-ea"/>
                    <a:cs typeface="+mn-cs"/>
                  </a:rPr>
                  <a:t>s</a:t>
                </a:r>
                <a:r>
                  <a:rPr lang="zh-CN" altLang="zh-CN" sz="1200" kern="1200" dirty="0">
                    <a:solidFill>
                      <a:schemeClr val="tx1"/>
                    </a:solidFill>
                    <a:effectLst/>
                    <a:latin typeface="+mn-lt"/>
                    <a:ea typeface="+mn-ea"/>
                    <a:cs typeface="+mn-cs"/>
                  </a:rPr>
                  <a:t>越大保留的局部波动数据越多，引入的噪声也越多。</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本文参考陈翔</a:t>
                </a:r>
                <a:r>
                  <a:rPr lang="en-US" altLang="zh-CN" sz="1200" kern="1200" baseline="300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的参数设置方法，确定</a:t>
                </a:r>
                <a:r>
                  <a:rPr lang="en-US" altLang="zh-CN" sz="1200" kern="1200" dirty="0">
                    <a:solidFill>
                      <a:schemeClr val="tx1"/>
                    </a:solidFill>
                    <a:effectLst/>
                    <a:latin typeface="+mn-lt"/>
                    <a:ea typeface="+mn-ea"/>
                    <a:cs typeface="+mn-cs"/>
                  </a:rPr>
                  <a:t>s</a:t>
                </a:r>
                <a:r>
                  <a:rPr lang="zh-CN" altLang="zh-CN" sz="1200" kern="1200" dirty="0">
                    <a:solidFill>
                      <a:schemeClr val="tx1"/>
                    </a:solidFill>
                    <a:effectLst/>
                    <a:latin typeface="+mn-lt"/>
                    <a:ea typeface="+mn-ea"/>
                    <a:cs typeface="+mn-cs"/>
                  </a:rPr>
                  <a:t>的取值范围后求出每个</a:t>
                </a:r>
                <a:r>
                  <a:rPr lang="en-US" altLang="zh-CN" sz="1200" kern="1200" dirty="0">
                    <a:solidFill>
                      <a:schemeClr val="tx1"/>
                    </a:solidFill>
                    <a:effectLst/>
                    <a:latin typeface="+mn-lt"/>
                    <a:ea typeface="+mn-ea"/>
                    <a:cs typeface="+mn-cs"/>
                  </a:rPr>
                  <a:t>s</a:t>
                </a:r>
                <a:r>
                  <a:rPr lang="zh-CN" altLang="zh-CN" sz="1200" kern="1200" dirty="0">
                    <a:solidFill>
                      <a:schemeClr val="tx1"/>
                    </a:solidFill>
                    <a:effectLst/>
                    <a:latin typeface="+mn-lt"/>
                    <a:ea typeface="+mn-ea"/>
                    <a:cs typeface="+mn-cs"/>
                  </a:rPr>
                  <a:t>对应的均值根误差（</a:t>
                </a:r>
                <a:r>
                  <a:rPr lang="en-US" altLang="zh-CN" sz="1200" kern="1200" dirty="0">
                    <a:solidFill>
                      <a:schemeClr val="tx1"/>
                    </a:solidFill>
                    <a:effectLst/>
                    <a:latin typeface="+mn-lt"/>
                    <a:ea typeface="+mn-ea"/>
                    <a:cs typeface="+mn-cs"/>
                  </a:rPr>
                  <a:t>root mean square error</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RMSE</a:t>
                </a:r>
                <a:r>
                  <a:rPr lang="zh-CN" altLang="zh-CN" sz="1200" kern="1200" dirty="0">
                    <a:solidFill>
                      <a:schemeClr val="tx1"/>
                    </a:solidFill>
                    <a:effectLst/>
                    <a:latin typeface="+mn-lt"/>
                    <a:ea typeface="+mn-ea"/>
                    <a:cs typeface="+mn-cs"/>
                  </a:rPr>
                  <a:t>）并存入均值根误差序列。在该序列中，随着</a:t>
                </a:r>
                <a:r>
                  <a:rPr lang="en-US" altLang="zh-CN" sz="1200" kern="1200" dirty="0">
                    <a:solidFill>
                      <a:schemeClr val="tx1"/>
                    </a:solidFill>
                    <a:effectLst/>
                    <a:latin typeface="+mn-lt"/>
                    <a:ea typeface="+mn-ea"/>
                    <a:cs typeface="+mn-cs"/>
                  </a:rPr>
                  <a:t> s </a:t>
                </a:r>
                <a:r>
                  <a:rPr lang="zh-CN" altLang="zh-CN" sz="1200" kern="1200" dirty="0">
                    <a:solidFill>
                      <a:schemeClr val="tx1"/>
                    </a:solidFill>
                    <a:effectLst/>
                    <a:latin typeface="+mn-lt"/>
                    <a:ea typeface="+mn-ea"/>
                    <a:cs typeface="+mn-cs"/>
                  </a:rPr>
                  <a:t>值的增大， 均值根误差值不断减小。</a:t>
                </a:r>
                <a:r>
                  <a:rPr lang="en-US" altLang="zh-CN" sz="1200" kern="1200" dirty="0">
                    <a:solidFill>
                      <a:schemeClr val="tx1"/>
                    </a:solidFill>
                    <a:effectLst/>
                    <a:latin typeface="+mn-lt"/>
                    <a:ea typeface="+mn-ea"/>
                    <a:cs typeface="+mn-cs"/>
                  </a:rPr>
                  <a:t>RMSE </a:t>
                </a:r>
                <a:r>
                  <a:rPr lang="zh-CN" altLang="zh-CN" sz="1200" kern="1200" dirty="0">
                    <a:solidFill>
                      <a:schemeClr val="tx1"/>
                    </a:solidFill>
                    <a:effectLst/>
                    <a:latin typeface="+mn-lt"/>
                    <a:ea typeface="+mn-ea"/>
                    <a:cs typeface="+mn-cs"/>
                  </a:rPr>
                  <a:t>是用来衡量观测值与真值之间偏差的指标，其计算公式为：</a:t>
                </a:r>
                <a:r>
                  <a:rPr lang="en-US" altLang="zh-CN" sz="1200" i="0" kern="1200">
                    <a:solidFill>
                      <a:schemeClr val="tx1"/>
                    </a:solidFill>
                    <a:effectLst/>
                    <a:latin typeface="+mn-lt"/>
                    <a:ea typeface="+mn-ea"/>
                    <a:cs typeface="+mn-cs"/>
                  </a:rPr>
                  <a:t>𝑅𝑀𝑆𝐸=</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1</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𝑁</a:t>
                </a:r>
                <a:r>
                  <a:rPr lang="zh-CN" altLang="zh-CN" sz="1200" i="0" kern="1200">
                    <a:solidFill>
                      <a:schemeClr val="tx1"/>
                    </a:solidFill>
                    <a:effectLst/>
                    <a:latin typeface="+mn-lt"/>
                    <a:ea typeface="+mn-ea"/>
                    <a:cs typeface="+mn-cs"/>
                  </a:rPr>
                  <a:t>) ∑1</a:t>
                </a:r>
                <a:r>
                  <a:rPr lang="en-US" altLang="zh-CN" sz="1200" i="0" kern="1200">
                    <a:solidFill>
                      <a:schemeClr val="tx1"/>
                    </a:solidFill>
                    <a:effectLst/>
                    <a:latin typeface="+mn-lt"/>
                    <a:ea typeface="+mn-ea"/>
                    <a:cs typeface="+mn-cs"/>
                  </a:rPr>
                  <a:t>_</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𝑡=1</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^𝑁▒</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(𝑘</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𝑡−</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𝑃𝐿𝑅</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𝑡)</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2   </a:t>
                </a:r>
                <a:endParaRPr kumimoji="1" lang="zh-CN" altLang="en-US" dirty="0"/>
              </a:p>
            </p:txBody>
          </p:sp>
        </mc:Fallback>
      </mc:AlternateContent>
    </p:spTree>
    <p:extLst>
      <p:ext uri="{BB962C8B-B14F-4D97-AF65-F5344CB8AC3E}">
        <p14:creationId xmlns:p14="http://schemas.microsoft.com/office/powerpoint/2010/main" val="27881940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259072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Tree>
    <p:extLst>
      <p:ext uri="{BB962C8B-B14F-4D97-AF65-F5344CB8AC3E}">
        <p14:creationId xmlns:p14="http://schemas.microsoft.com/office/powerpoint/2010/main" val="1190855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Tree>
    <p:extLst>
      <p:ext uri="{BB962C8B-B14F-4D97-AF65-F5344CB8AC3E}">
        <p14:creationId xmlns:p14="http://schemas.microsoft.com/office/powerpoint/2010/main" val="10584603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Tree>
    <p:extLst>
      <p:ext uri="{BB962C8B-B14F-4D97-AF65-F5344CB8AC3E}">
        <p14:creationId xmlns:p14="http://schemas.microsoft.com/office/powerpoint/2010/main" val="3402339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7748433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Tree>
    <p:extLst>
      <p:ext uri="{BB962C8B-B14F-4D97-AF65-F5344CB8AC3E}">
        <p14:creationId xmlns:p14="http://schemas.microsoft.com/office/powerpoint/2010/main" val="1634722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Tree>
    <p:extLst>
      <p:ext uri="{BB962C8B-B14F-4D97-AF65-F5344CB8AC3E}">
        <p14:creationId xmlns:p14="http://schemas.microsoft.com/office/powerpoint/2010/main" val="24160631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Tree>
    <p:extLst>
      <p:ext uri="{BB962C8B-B14F-4D97-AF65-F5344CB8AC3E}">
        <p14:creationId xmlns:p14="http://schemas.microsoft.com/office/powerpoint/2010/main" val="13623855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Tree>
    <p:extLst>
      <p:ext uri="{BB962C8B-B14F-4D97-AF65-F5344CB8AC3E}">
        <p14:creationId xmlns:p14="http://schemas.microsoft.com/office/powerpoint/2010/main" val="39443773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Tree>
    <p:extLst>
      <p:ext uri="{BB962C8B-B14F-4D97-AF65-F5344CB8AC3E}">
        <p14:creationId xmlns:p14="http://schemas.microsoft.com/office/powerpoint/2010/main" val="26874242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6791210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kumimoji="1" lang="en-US" altLang="zh-CN" dirty="0"/>
          </a:p>
        </p:txBody>
      </p:sp>
    </p:spTree>
    <p:extLst>
      <p:ext uri="{BB962C8B-B14F-4D97-AF65-F5344CB8AC3E}">
        <p14:creationId xmlns:p14="http://schemas.microsoft.com/office/powerpoint/2010/main" val="15082159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kumimoji="1" lang="en-US" altLang="zh-CN" dirty="0"/>
          </a:p>
        </p:txBody>
      </p:sp>
    </p:spTree>
    <p:extLst>
      <p:ext uri="{BB962C8B-B14F-4D97-AF65-F5344CB8AC3E}">
        <p14:creationId xmlns:p14="http://schemas.microsoft.com/office/powerpoint/2010/main" val="12763862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769122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Tree>
    <p:extLst>
      <p:ext uri="{BB962C8B-B14F-4D97-AF65-F5344CB8AC3E}">
        <p14:creationId xmlns:p14="http://schemas.microsoft.com/office/powerpoint/2010/main" val="179493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Tree>
    <p:extLst>
      <p:ext uri="{BB962C8B-B14F-4D97-AF65-F5344CB8AC3E}">
        <p14:creationId xmlns:p14="http://schemas.microsoft.com/office/powerpoint/2010/main" val="961574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460549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778927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kumimoji="1"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向量内积反映了向量</a:t>
                </a:r>
                <a:r>
                  <a:rPr lang="en-US" altLang="zh-CN" sz="1200" i="0" kern="1200">
                    <a:solidFill>
                      <a:schemeClr val="tx1"/>
                    </a:solidFill>
                    <a:effectLst/>
                    <a:latin typeface="+mn-lt"/>
                    <a:ea typeface="+mn-ea"/>
                    <a:cs typeface="+mn-cs"/>
                  </a:rPr>
                  <a:t>𝑎 ,𝑏</a:t>
                </a:r>
                <a:r>
                  <a:rPr lang="zh-CN" altLang="zh-CN" sz="1200" kern="1200" dirty="0">
                    <a:solidFill>
                      <a:schemeClr val="tx1"/>
                    </a:solidFill>
                    <a:effectLst/>
                    <a:latin typeface="+mn-lt"/>
                    <a:ea typeface="+mn-ea"/>
                    <a:cs typeface="+mn-cs"/>
                  </a:rPr>
                  <a:t>之间的夹角</a:t>
                </a:r>
                <a:r>
                  <a:rPr lang="en-US" altLang="zh-CN" sz="1200" i="0" kern="1200">
                    <a:solidFill>
                      <a:schemeClr val="tx1"/>
                    </a:solidFill>
                    <a:effectLst/>
                    <a:latin typeface="+mn-lt"/>
                    <a:ea typeface="+mn-ea"/>
                    <a:cs typeface="+mn-cs"/>
                  </a:rPr>
                  <a:t>𝜃</a:t>
                </a:r>
                <a:r>
                  <a:rPr lang="zh-CN" altLang="zh-CN" sz="1200" kern="1200" dirty="0">
                    <a:solidFill>
                      <a:schemeClr val="tx1"/>
                    </a:solidFill>
                    <a:effectLst/>
                    <a:latin typeface="+mn-lt"/>
                    <a:ea typeface="+mn-ea"/>
                    <a:cs typeface="+mn-cs"/>
                  </a:rPr>
                  <a:t>的大小，即</a:t>
                </a:r>
                <a:r>
                  <a:rPr lang="en-US" altLang="zh-CN" sz="1200" i="0" kern="1200">
                    <a:solidFill>
                      <a:schemeClr val="tx1"/>
                    </a:solidFill>
                    <a:effectLst/>
                    <a:latin typeface="+mn-lt"/>
                    <a:ea typeface="+mn-ea"/>
                    <a:cs typeface="+mn-cs"/>
                  </a:rPr>
                  <a:t>&lt;𝑎,𝑏&gt;=∥𝑎∥∙∥𝑏∥𝑐𝑜𝑠𝜃</a:t>
                </a:r>
                <a:r>
                  <a:rPr lang="zh-CN" altLang="zh-CN" sz="1200" kern="1200" dirty="0">
                    <a:solidFill>
                      <a:schemeClr val="tx1"/>
                    </a:solidFill>
                    <a:effectLst/>
                    <a:latin typeface="+mn-lt"/>
                    <a:ea typeface="+mn-ea"/>
                    <a:cs typeface="+mn-cs"/>
                  </a:rPr>
                  <a:t>。夹角大小是反映两个向量相关或相似程度的一种数值指标，其余弦值即为通常表述的余弦相似度。类似的，矩阵内积即</a:t>
                </a:r>
                <a:r>
                  <a:rPr lang="en-US" altLang="zh-CN" sz="1200" kern="1200" dirty="0" err="1">
                    <a:solidFill>
                      <a:schemeClr val="tx1"/>
                    </a:solidFill>
                    <a:effectLst/>
                    <a:latin typeface="+mn-lt"/>
                    <a:ea typeface="+mn-ea"/>
                    <a:cs typeface="+mn-cs"/>
                  </a:rPr>
                  <a:t>Frobenius</a:t>
                </a:r>
                <a:r>
                  <a:rPr lang="zh-CN" altLang="zh-CN" sz="1200" kern="1200" dirty="0">
                    <a:solidFill>
                      <a:schemeClr val="tx1"/>
                    </a:solidFill>
                    <a:effectLst/>
                    <a:latin typeface="+mn-lt"/>
                    <a:ea typeface="+mn-ea"/>
                    <a:cs typeface="+mn-cs"/>
                  </a:rPr>
                  <a:t>内积反映了两个矩阵的夹角，而矩阵相似度也正是借助</a:t>
                </a:r>
                <a:r>
                  <a:rPr lang="en-US" altLang="zh-CN" sz="1200" kern="1200" dirty="0" err="1">
                    <a:solidFill>
                      <a:schemeClr val="tx1"/>
                    </a:solidFill>
                    <a:effectLst/>
                    <a:latin typeface="+mn-lt"/>
                    <a:ea typeface="+mn-ea"/>
                    <a:cs typeface="+mn-cs"/>
                  </a:rPr>
                  <a:t>Frobenius</a:t>
                </a:r>
                <a:r>
                  <a:rPr lang="zh-CN" altLang="zh-CN" sz="1200" kern="1200" dirty="0">
                    <a:solidFill>
                      <a:schemeClr val="tx1"/>
                    </a:solidFill>
                    <a:effectLst/>
                    <a:latin typeface="+mn-lt"/>
                    <a:ea typeface="+mn-ea"/>
                    <a:cs typeface="+mn-cs"/>
                  </a:rPr>
                  <a:t>内积来表征两个矩阵的相似程度。</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式中，</a:t>
                </a:r>
                <a:r>
                  <a:rPr lang="en-US" altLang="zh-CN" sz="1200" i="0" kern="1200">
                    <a:solidFill>
                      <a:schemeClr val="tx1"/>
                    </a:solidFill>
                    <a:effectLst/>
                    <a:latin typeface="+mn-lt"/>
                    <a:ea typeface="+mn-ea"/>
                    <a:cs typeface="+mn-cs"/>
                  </a:rPr>
                  <a:t>𝜃</a:t>
                </a:r>
                <a:r>
                  <a:rPr lang="zh-CN" altLang="zh-CN" sz="1200" kern="1200" dirty="0">
                    <a:solidFill>
                      <a:schemeClr val="tx1"/>
                    </a:solidFill>
                    <a:effectLst/>
                    <a:latin typeface="+mn-lt"/>
                    <a:ea typeface="+mn-ea"/>
                    <a:cs typeface="+mn-cs"/>
                  </a:rPr>
                  <a:t>为两个矩阵之间的夹角，</a:t>
                </a:r>
                <a:r>
                  <a:rPr lang="en-US" altLang="zh-CN" sz="1200" kern="1200" dirty="0">
                    <a:solidFill>
                      <a:schemeClr val="tx1"/>
                    </a:solidFill>
                    <a:effectLst/>
                    <a:latin typeface="+mn-lt"/>
                    <a:ea typeface="+mn-ea"/>
                    <a:cs typeface="+mn-cs"/>
                  </a:rPr>
                  <a:t>r</a:t>
                </a:r>
                <a:r>
                  <a:rPr lang="zh-CN" altLang="zh-CN" sz="1200" kern="1200" dirty="0">
                    <a:solidFill>
                      <a:schemeClr val="tx1"/>
                    </a:solidFill>
                    <a:effectLst/>
                    <a:latin typeface="+mn-lt"/>
                    <a:ea typeface="+mn-ea"/>
                    <a:cs typeface="+mn-cs"/>
                  </a:rPr>
                  <a:t>的值域为</a:t>
                </a:r>
                <a:r>
                  <a:rPr lang="en-US" altLang="zh-CN" sz="1200" kern="1200" dirty="0">
                    <a:solidFill>
                      <a:schemeClr val="tx1"/>
                    </a:solidFill>
                    <a:effectLst/>
                    <a:latin typeface="+mn-lt"/>
                    <a:ea typeface="+mn-ea"/>
                    <a:cs typeface="+mn-cs"/>
                  </a:rPr>
                  <a:t>[-1,1]</a:t>
                </a:r>
                <a:r>
                  <a:rPr lang="zh-CN" altLang="zh-CN" sz="1200" kern="1200" dirty="0">
                    <a:solidFill>
                      <a:schemeClr val="tx1"/>
                    </a:solidFill>
                    <a:effectLst/>
                    <a:latin typeface="+mn-lt"/>
                    <a:ea typeface="+mn-ea"/>
                    <a:cs typeface="+mn-cs"/>
                  </a:rPr>
                  <a:t>。当</a:t>
                </a:r>
                <a:r>
                  <a:rPr lang="en-US" altLang="zh-CN" sz="1200" kern="1200" dirty="0">
                    <a:solidFill>
                      <a:schemeClr val="tx1"/>
                    </a:solidFill>
                    <a:effectLst/>
                    <a:latin typeface="+mn-lt"/>
                    <a:ea typeface="+mn-ea"/>
                    <a:cs typeface="+mn-cs"/>
                  </a:rPr>
                  <a:t>r</a:t>
                </a:r>
                <a:r>
                  <a:rPr lang="zh-CN" altLang="zh-CN" sz="1200" kern="1200" dirty="0">
                    <a:solidFill>
                      <a:schemeClr val="tx1"/>
                    </a:solidFill>
                    <a:effectLst/>
                    <a:latin typeface="+mn-lt"/>
                    <a:ea typeface="+mn-ea"/>
                    <a:cs typeface="+mn-cs"/>
                  </a:rPr>
                  <a:t>越趋近于</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，表明两个矩阵相似性越好；当</a:t>
                </a:r>
                <a:r>
                  <a:rPr lang="en-US" altLang="zh-CN" sz="1200" kern="1200" dirty="0">
                    <a:solidFill>
                      <a:schemeClr val="tx1"/>
                    </a:solidFill>
                    <a:effectLst/>
                    <a:latin typeface="+mn-lt"/>
                    <a:ea typeface="+mn-ea"/>
                    <a:cs typeface="+mn-cs"/>
                  </a:rPr>
                  <a:t>r</a:t>
                </a:r>
                <a:r>
                  <a:rPr lang="zh-CN" altLang="zh-CN" sz="1200" kern="1200" dirty="0">
                    <a:solidFill>
                      <a:schemeClr val="tx1"/>
                    </a:solidFill>
                    <a:effectLst/>
                    <a:latin typeface="+mn-lt"/>
                    <a:ea typeface="+mn-ea"/>
                    <a:cs typeface="+mn-cs"/>
                  </a:rPr>
                  <a:t>越趋近于</a:t>
                </a:r>
                <a:r>
                  <a:rPr lang="en-US" altLang="zh-CN" sz="1200" kern="12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，表示两个矩阵越不相似；当</a:t>
                </a:r>
                <a:r>
                  <a:rPr lang="en-US" altLang="zh-CN" sz="1200" kern="1200" dirty="0">
                    <a:solidFill>
                      <a:schemeClr val="tx1"/>
                    </a:solidFill>
                    <a:effectLst/>
                    <a:latin typeface="+mn-lt"/>
                    <a:ea typeface="+mn-ea"/>
                    <a:cs typeface="+mn-cs"/>
                  </a:rPr>
                  <a:t>r</a:t>
                </a:r>
                <a:r>
                  <a:rPr lang="zh-CN" altLang="zh-CN" sz="1200" kern="1200" dirty="0">
                    <a:solidFill>
                      <a:schemeClr val="tx1"/>
                    </a:solidFill>
                    <a:effectLst/>
                    <a:latin typeface="+mn-lt"/>
                    <a:ea typeface="+mn-ea"/>
                    <a:cs typeface="+mn-cs"/>
                  </a:rPr>
                  <a:t>为负数时，物理意义上可以说是负相关，但在相似度计算中，负相关往往是无意义的，因而也将其设置为</a:t>
                </a:r>
                <a:r>
                  <a:rPr lang="en-US" altLang="zh-CN" sz="1200" kern="12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，即不相似。</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kumimoji="1" lang="zh-CN" altLang="en-US" dirty="0"/>
              </a:p>
            </p:txBody>
          </p:sp>
        </mc:Fallback>
      </mc:AlternateContent>
    </p:spTree>
    <p:extLst>
      <p:ext uri="{BB962C8B-B14F-4D97-AF65-F5344CB8AC3E}">
        <p14:creationId xmlns:p14="http://schemas.microsoft.com/office/powerpoint/2010/main" val="1848984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a:p>
                <a:endParaRPr kumimoji="1"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向量内积反映了向量</a:t>
                </a:r>
                <a:r>
                  <a:rPr lang="en-US" altLang="zh-CN" sz="1200" i="0" kern="1200">
                    <a:solidFill>
                      <a:schemeClr val="tx1"/>
                    </a:solidFill>
                    <a:effectLst/>
                    <a:latin typeface="+mn-lt"/>
                    <a:ea typeface="+mn-ea"/>
                    <a:cs typeface="+mn-cs"/>
                  </a:rPr>
                  <a:t>𝑎 ,𝑏</a:t>
                </a:r>
                <a:r>
                  <a:rPr lang="zh-CN" altLang="zh-CN" sz="1200" kern="1200" dirty="0">
                    <a:solidFill>
                      <a:schemeClr val="tx1"/>
                    </a:solidFill>
                    <a:effectLst/>
                    <a:latin typeface="+mn-lt"/>
                    <a:ea typeface="+mn-ea"/>
                    <a:cs typeface="+mn-cs"/>
                  </a:rPr>
                  <a:t>之间的夹角</a:t>
                </a:r>
                <a:r>
                  <a:rPr lang="en-US" altLang="zh-CN" sz="1200" i="0" kern="1200">
                    <a:solidFill>
                      <a:schemeClr val="tx1"/>
                    </a:solidFill>
                    <a:effectLst/>
                    <a:latin typeface="+mn-lt"/>
                    <a:ea typeface="+mn-ea"/>
                    <a:cs typeface="+mn-cs"/>
                  </a:rPr>
                  <a:t>𝜃</a:t>
                </a:r>
                <a:r>
                  <a:rPr lang="zh-CN" altLang="zh-CN" sz="1200" kern="1200" dirty="0">
                    <a:solidFill>
                      <a:schemeClr val="tx1"/>
                    </a:solidFill>
                    <a:effectLst/>
                    <a:latin typeface="+mn-lt"/>
                    <a:ea typeface="+mn-ea"/>
                    <a:cs typeface="+mn-cs"/>
                  </a:rPr>
                  <a:t>的大小，即</a:t>
                </a:r>
                <a:r>
                  <a:rPr lang="en-US" altLang="zh-CN" sz="1200" i="0" kern="1200">
                    <a:solidFill>
                      <a:schemeClr val="tx1"/>
                    </a:solidFill>
                    <a:effectLst/>
                    <a:latin typeface="+mn-lt"/>
                    <a:ea typeface="+mn-ea"/>
                    <a:cs typeface="+mn-cs"/>
                  </a:rPr>
                  <a:t>&lt;𝑎,𝑏&gt;=∥𝑎∥∙∥𝑏∥𝑐𝑜𝑠𝜃</a:t>
                </a:r>
                <a:r>
                  <a:rPr lang="zh-CN" altLang="zh-CN" sz="1200" kern="1200" dirty="0">
                    <a:solidFill>
                      <a:schemeClr val="tx1"/>
                    </a:solidFill>
                    <a:effectLst/>
                    <a:latin typeface="+mn-lt"/>
                    <a:ea typeface="+mn-ea"/>
                    <a:cs typeface="+mn-cs"/>
                  </a:rPr>
                  <a:t>。夹角大小是反映两个向量相关或相似程度的一种数值指标，其余弦值即为通常表述的余弦相似度。类似的，矩阵内积即</a:t>
                </a:r>
                <a:r>
                  <a:rPr lang="en-US" altLang="zh-CN" sz="1200" kern="1200" dirty="0" err="1">
                    <a:solidFill>
                      <a:schemeClr val="tx1"/>
                    </a:solidFill>
                    <a:effectLst/>
                    <a:latin typeface="+mn-lt"/>
                    <a:ea typeface="+mn-ea"/>
                    <a:cs typeface="+mn-cs"/>
                  </a:rPr>
                  <a:t>Frobenius</a:t>
                </a:r>
                <a:r>
                  <a:rPr lang="zh-CN" altLang="zh-CN" sz="1200" kern="1200" dirty="0">
                    <a:solidFill>
                      <a:schemeClr val="tx1"/>
                    </a:solidFill>
                    <a:effectLst/>
                    <a:latin typeface="+mn-lt"/>
                    <a:ea typeface="+mn-ea"/>
                    <a:cs typeface="+mn-cs"/>
                  </a:rPr>
                  <a:t>内积反映了两个矩阵的夹角，而矩阵相似度也正是借助</a:t>
                </a:r>
                <a:r>
                  <a:rPr lang="en-US" altLang="zh-CN" sz="1200" kern="1200" dirty="0" err="1">
                    <a:solidFill>
                      <a:schemeClr val="tx1"/>
                    </a:solidFill>
                    <a:effectLst/>
                    <a:latin typeface="+mn-lt"/>
                    <a:ea typeface="+mn-ea"/>
                    <a:cs typeface="+mn-cs"/>
                  </a:rPr>
                  <a:t>Frobenius</a:t>
                </a:r>
                <a:r>
                  <a:rPr lang="zh-CN" altLang="zh-CN" sz="1200" kern="1200" dirty="0">
                    <a:solidFill>
                      <a:schemeClr val="tx1"/>
                    </a:solidFill>
                    <a:effectLst/>
                    <a:latin typeface="+mn-lt"/>
                    <a:ea typeface="+mn-ea"/>
                    <a:cs typeface="+mn-cs"/>
                  </a:rPr>
                  <a:t>内积来表征两个矩阵的相似程度。</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式中，</a:t>
                </a:r>
                <a:r>
                  <a:rPr lang="en-US" altLang="zh-CN" sz="1200" i="0" kern="1200">
                    <a:solidFill>
                      <a:schemeClr val="tx1"/>
                    </a:solidFill>
                    <a:effectLst/>
                    <a:latin typeface="+mn-lt"/>
                    <a:ea typeface="+mn-ea"/>
                    <a:cs typeface="+mn-cs"/>
                  </a:rPr>
                  <a:t>𝜃</a:t>
                </a:r>
                <a:r>
                  <a:rPr lang="zh-CN" altLang="zh-CN" sz="1200" kern="1200" dirty="0">
                    <a:solidFill>
                      <a:schemeClr val="tx1"/>
                    </a:solidFill>
                    <a:effectLst/>
                    <a:latin typeface="+mn-lt"/>
                    <a:ea typeface="+mn-ea"/>
                    <a:cs typeface="+mn-cs"/>
                  </a:rPr>
                  <a:t>为两个矩阵之间的夹角，</a:t>
                </a:r>
                <a:r>
                  <a:rPr lang="en-US" altLang="zh-CN" sz="1200" kern="1200" dirty="0">
                    <a:solidFill>
                      <a:schemeClr val="tx1"/>
                    </a:solidFill>
                    <a:effectLst/>
                    <a:latin typeface="+mn-lt"/>
                    <a:ea typeface="+mn-ea"/>
                    <a:cs typeface="+mn-cs"/>
                  </a:rPr>
                  <a:t>r</a:t>
                </a:r>
                <a:r>
                  <a:rPr lang="zh-CN" altLang="zh-CN" sz="1200" kern="1200" dirty="0">
                    <a:solidFill>
                      <a:schemeClr val="tx1"/>
                    </a:solidFill>
                    <a:effectLst/>
                    <a:latin typeface="+mn-lt"/>
                    <a:ea typeface="+mn-ea"/>
                    <a:cs typeface="+mn-cs"/>
                  </a:rPr>
                  <a:t>的值域为</a:t>
                </a:r>
                <a:r>
                  <a:rPr lang="en-US" altLang="zh-CN" sz="1200" kern="1200" dirty="0">
                    <a:solidFill>
                      <a:schemeClr val="tx1"/>
                    </a:solidFill>
                    <a:effectLst/>
                    <a:latin typeface="+mn-lt"/>
                    <a:ea typeface="+mn-ea"/>
                    <a:cs typeface="+mn-cs"/>
                  </a:rPr>
                  <a:t>[-1,1]</a:t>
                </a:r>
                <a:r>
                  <a:rPr lang="zh-CN" altLang="zh-CN" sz="1200" kern="1200" dirty="0">
                    <a:solidFill>
                      <a:schemeClr val="tx1"/>
                    </a:solidFill>
                    <a:effectLst/>
                    <a:latin typeface="+mn-lt"/>
                    <a:ea typeface="+mn-ea"/>
                    <a:cs typeface="+mn-cs"/>
                  </a:rPr>
                  <a:t>。当</a:t>
                </a:r>
                <a:r>
                  <a:rPr lang="en-US" altLang="zh-CN" sz="1200" kern="1200" dirty="0">
                    <a:solidFill>
                      <a:schemeClr val="tx1"/>
                    </a:solidFill>
                    <a:effectLst/>
                    <a:latin typeface="+mn-lt"/>
                    <a:ea typeface="+mn-ea"/>
                    <a:cs typeface="+mn-cs"/>
                  </a:rPr>
                  <a:t>r</a:t>
                </a:r>
                <a:r>
                  <a:rPr lang="zh-CN" altLang="zh-CN" sz="1200" kern="1200" dirty="0">
                    <a:solidFill>
                      <a:schemeClr val="tx1"/>
                    </a:solidFill>
                    <a:effectLst/>
                    <a:latin typeface="+mn-lt"/>
                    <a:ea typeface="+mn-ea"/>
                    <a:cs typeface="+mn-cs"/>
                  </a:rPr>
                  <a:t>越趋近于</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，表明两个矩阵相似性越好；当</a:t>
                </a:r>
                <a:r>
                  <a:rPr lang="en-US" altLang="zh-CN" sz="1200" kern="1200" dirty="0">
                    <a:solidFill>
                      <a:schemeClr val="tx1"/>
                    </a:solidFill>
                    <a:effectLst/>
                    <a:latin typeface="+mn-lt"/>
                    <a:ea typeface="+mn-ea"/>
                    <a:cs typeface="+mn-cs"/>
                  </a:rPr>
                  <a:t>r</a:t>
                </a:r>
                <a:r>
                  <a:rPr lang="zh-CN" altLang="zh-CN" sz="1200" kern="1200" dirty="0">
                    <a:solidFill>
                      <a:schemeClr val="tx1"/>
                    </a:solidFill>
                    <a:effectLst/>
                    <a:latin typeface="+mn-lt"/>
                    <a:ea typeface="+mn-ea"/>
                    <a:cs typeface="+mn-cs"/>
                  </a:rPr>
                  <a:t>越趋近于</a:t>
                </a:r>
                <a:r>
                  <a:rPr lang="en-US" altLang="zh-CN" sz="1200" kern="12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，表示两个矩阵越不相似；当</a:t>
                </a:r>
                <a:r>
                  <a:rPr lang="en-US" altLang="zh-CN" sz="1200" kern="1200" dirty="0">
                    <a:solidFill>
                      <a:schemeClr val="tx1"/>
                    </a:solidFill>
                    <a:effectLst/>
                    <a:latin typeface="+mn-lt"/>
                    <a:ea typeface="+mn-ea"/>
                    <a:cs typeface="+mn-cs"/>
                  </a:rPr>
                  <a:t>r</a:t>
                </a:r>
                <a:r>
                  <a:rPr lang="zh-CN" altLang="zh-CN" sz="1200" kern="1200" dirty="0">
                    <a:solidFill>
                      <a:schemeClr val="tx1"/>
                    </a:solidFill>
                    <a:effectLst/>
                    <a:latin typeface="+mn-lt"/>
                    <a:ea typeface="+mn-ea"/>
                    <a:cs typeface="+mn-cs"/>
                  </a:rPr>
                  <a:t>为负数时，物理意义上可以说是负相关，但在相似度计算中，负相关往往是无意义的，因而也将其设置为</a:t>
                </a:r>
                <a:r>
                  <a:rPr lang="en-US" altLang="zh-CN" sz="1200" kern="12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，即不相似。</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kumimoji="1" lang="zh-CN" altLang="en-US" dirty="0"/>
              </a:p>
            </p:txBody>
          </p:sp>
        </mc:Fallback>
      </mc:AlternateContent>
    </p:spTree>
    <p:extLst>
      <p:ext uri="{BB962C8B-B14F-4D97-AF65-F5344CB8AC3E}">
        <p14:creationId xmlns:p14="http://schemas.microsoft.com/office/powerpoint/2010/main" val="2540402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40906755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9144000" cy="6863557"/>
          </a:xfrm>
          <a:prstGeom prst="rect">
            <a:avLst/>
          </a:prstGeom>
        </p:spPr>
      </p:pic>
      <p:sp>
        <p:nvSpPr>
          <p:cNvPr id="4" name="矩形 3"/>
          <p:cNvSpPr/>
          <p:nvPr userDrawn="1"/>
        </p:nvSpPr>
        <p:spPr>
          <a:xfrm>
            <a:off x="-2" y="2077796"/>
            <a:ext cx="9144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884"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2" y="-5557"/>
            <a:ext cx="9143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884"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9144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884"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3570511" y="564634"/>
            <a:ext cx="2002976" cy="30008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685766" rtl="0" eaLnBrk="1" fontAlgn="auto" latinLnBrk="0" hangingPunct="1">
              <a:lnSpc>
                <a:spcPct val="100000"/>
              </a:lnSpc>
              <a:spcBef>
                <a:spcPts val="0"/>
              </a:spcBef>
              <a:spcAft>
                <a:spcPts val="0"/>
              </a:spcAft>
              <a:buClrTx/>
              <a:buSzTx/>
              <a:buFontTx/>
              <a:buNone/>
              <a:defRPr/>
            </a:pPr>
            <a:r>
              <a:rPr kumimoji="0" lang="zh-CN" altLang="en-US" sz="135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35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35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35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p:cNvSpPr/>
          <p:nvPr userDrawn="1"/>
        </p:nvSpPr>
        <p:spPr>
          <a:xfrm>
            <a:off x="2701763" y="2482548"/>
            <a:ext cx="3740475"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defRPr/>
            </a:pPr>
            <a:endParaRPr kumimoji="0" lang="en-US" sz="18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p:cNvSpPr txBox="1"/>
          <p:nvPr userDrawn="1"/>
        </p:nvSpPr>
        <p:spPr>
          <a:xfrm>
            <a:off x="3037115" y="2517888"/>
            <a:ext cx="3069771" cy="276999"/>
          </a:xfrm>
          <a:prstGeom prst="rect">
            <a:avLst/>
          </a:prstGeom>
          <a:noFill/>
        </p:spPr>
        <p:txBody>
          <a:bodyPr wrap="square" rtlCol="0">
            <a:spAutoFit/>
          </a:bodyPr>
          <a:lstStyle/>
          <a:p>
            <a:pPr marL="0" marR="0" lvl="0" indent="0" algn="dist" defTabSz="685766"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2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2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2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2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p:cNvSpPr txBox="1"/>
          <p:nvPr userDrawn="1"/>
        </p:nvSpPr>
        <p:spPr>
          <a:xfrm>
            <a:off x="4600261" y="4824919"/>
            <a:ext cx="1909399" cy="819070"/>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685766" rtl="0" eaLnBrk="1" fontAlgn="auto" latinLnBrk="0" hangingPunct="1">
              <a:lnSpc>
                <a:spcPct val="120000"/>
              </a:lnSpc>
              <a:spcBef>
                <a:spcPts val="0"/>
              </a:spcBef>
              <a:spcAft>
                <a:spcPts val="0"/>
              </a:spcAft>
              <a:buClrTx/>
              <a:buSzTx/>
              <a:buFontTx/>
              <a:buNone/>
              <a:defRPr/>
            </a:pPr>
            <a:r>
              <a:rPr kumimoji="0" lang="zh-CN" altLang="en-US" sz="1350" b="0" i="0" u="none" strike="noStrike" kern="1200" cap="none" spc="113" normalizeH="0" baseline="0" noProof="0">
                <a:ln>
                  <a:noFill/>
                </a:ln>
                <a:solidFill>
                  <a:prstClr val="white"/>
                </a:solidFill>
                <a:effectLst/>
                <a:uLnTx/>
                <a:uFillTx/>
                <a:latin typeface="微软雅黑"/>
                <a:ea typeface="微软雅黑"/>
                <a:cs typeface="+mn-cs"/>
              </a:rPr>
              <a:t>微信扫码</a:t>
            </a:r>
            <a:endParaRPr kumimoji="0" lang="en-US" altLang="zh-CN" sz="1350" b="0" i="0" u="none" strike="noStrike" kern="1200" cap="none" spc="113" normalizeH="0" baseline="0" noProof="0">
              <a:ln>
                <a:noFill/>
              </a:ln>
              <a:solidFill>
                <a:prstClr val="white"/>
              </a:solidFill>
              <a:effectLst/>
              <a:uLnTx/>
              <a:uFillTx/>
              <a:latin typeface="微软雅黑"/>
              <a:ea typeface="微软雅黑"/>
              <a:cs typeface="+mn-cs"/>
            </a:endParaRPr>
          </a:p>
          <a:p>
            <a:pPr marL="0" marR="0" lvl="0" indent="0" algn="l" defTabSz="685766" rtl="0" eaLnBrk="1" fontAlgn="auto" latinLnBrk="0" hangingPunct="1">
              <a:lnSpc>
                <a:spcPct val="120000"/>
              </a:lnSpc>
              <a:spcBef>
                <a:spcPts val="0"/>
              </a:spcBef>
              <a:spcAft>
                <a:spcPts val="0"/>
              </a:spcAft>
              <a:buClrTx/>
              <a:buSzTx/>
              <a:buFontTx/>
              <a:buNone/>
              <a:defRPr/>
            </a:pPr>
            <a:r>
              <a:rPr kumimoji="0" lang="zh-CN" altLang="en-US" sz="1350" b="0" i="0" u="none" strike="noStrike" kern="1200" cap="none" spc="113" normalizeH="0" baseline="0" noProof="0">
                <a:ln>
                  <a:noFill/>
                </a:ln>
                <a:solidFill>
                  <a:prstClr val="white"/>
                </a:solidFill>
                <a:effectLst/>
                <a:uLnTx/>
                <a:uFillTx/>
                <a:latin typeface="微软雅黑"/>
                <a:ea typeface="微软雅黑"/>
                <a:cs typeface="+mn-cs"/>
              </a:rPr>
              <a:t>来聆听模板作者</a:t>
            </a:r>
            <a:endParaRPr kumimoji="0" lang="en-US" altLang="zh-CN" sz="1350" b="0" i="0" u="none" strike="noStrike" kern="1200" cap="none" spc="113" normalizeH="0" baseline="0" noProof="0">
              <a:ln>
                <a:noFill/>
              </a:ln>
              <a:solidFill>
                <a:prstClr val="white"/>
              </a:solidFill>
              <a:effectLst/>
              <a:uLnTx/>
              <a:uFillTx/>
              <a:latin typeface="微软雅黑"/>
              <a:ea typeface="微软雅黑"/>
              <a:cs typeface="+mn-cs"/>
            </a:endParaRPr>
          </a:p>
          <a:p>
            <a:pPr marL="0" marR="0" lvl="0" indent="0" algn="l" defTabSz="685766" rtl="0" eaLnBrk="1" fontAlgn="auto" latinLnBrk="0" hangingPunct="1">
              <a:lnSpc>
                <a:spcPct val="120000"/>
              </a:lnSpc>
              <a:spcBef>
                <a:spcPts val="0"/>
              </a:spcBef>
              <a:spcAft>
                <a:spcPts val="0"/>
              </a:spcAft>
              <a:buClrTx/>
              <a:buSzTx/>
              <a:buFontTx/>
              <a:buNone/>
              <a:defRPr/>
            </a:pPr>
            <a:r>
              <a:rPr kumimoji="0" lang="zh-CN" altLang="en-US" sz="1350" b="0" i="0" u="none" strike="noStrike" kern="1200" cap="none" spc="113" normalizeH="0" baseline="0" noProof="0">
                <a:ln>
                  <a:noFill/>
                </a:ln>
                <a:solidFill>
                  <a:prstClr val="white"/>
                </a:solidFill>
                <a:effectLst/>
                <a:uLnTx/>
                <a:uFillTx/>
                <a:latin typeface="微软雅黑"/>
                <a:ea typeface="微软雅黑"/>
                <a:cs typeface="+mn-cs"/>
              </a:rPr>
              <a:t>设计灵感、制作思路</a:t>
            </a:r>
            <a:endParaRPr kumimoji="0" lang="en-US" sz="1350" b="0" i="0" u="none" strike="noStrike" kern="1200" cap="none" spc="113" normalizeH="0" baseline="0" noProof="0">
              <a:ln>
                <a:noFill/>
              </a:ln>
              <a:solidFill>
                <a:prstClr val="white"/>
              </a:solidFill>
              <a:effectLst/>
              <a:uLnTx/>
              <a:uFillTx/>
              <a:latin typeface="微软雅黑"/>
              <a:ea typeface="微软雅黑"/>
              <a:cs typeface="+mn-cs"/>
            </a:endParaRPr>
          </a:p>
        </p:txBody>
      </p:sp>
      <p:pic>
        <p:nvPicPr>
          <p:cNvPr id="12" name="图片 11"/>
          <p:cNvPicPr>
            <a:picLocks noChangeAspect="1"/>
          </p:cNvPicPr>
          <p:nvPr userDrawn="1"/>
        </p:nvPicPr>
        <p:blipFill>
          <a:blip r:embed="rId3"/>
          <a:stretch>
            <a:fillRect/>
          </a:stretch>
        </p:blipFill>
        <p:spPr>
          <a:xfrm>
            <a:off x="-461564" y="3771974"/>
            <a:ext cx="10362802" cy="3996426"/>
          </a:xfrm>
          <a:prstGeom prst="rect">
            <a:avLst/>
          </a:prstGeom>
        </p:spPr>
      </p:pic>
      <p:pic>
        <p:nvPicPr>
          <p:cNvPr id="13" name="图片 12"/>
          <p:cNvPicPr>
            <a:picLocks noChangeAspect="1"/>
          </p:cNvPicPr>
          <p:nvPr userDrawn="1"/>
        </p:nvPicPr>
        <p:blipFill>
          <a:blip r:embed="rId4"/>
          <a:stretch>
            <a:fillRect/>
          </a:stretch>
        </p:blipFill>
        <p:spPr>
          <a:xfrm>
            <a:off x="1262745" y="716939"/>
            <a:ext cx="6618515" cy="1844708"/>
          </a:xfrm>
          <a:prstGeom prst="rect">
            <a:avLst/>
          </a:prstGeom>
        </p:spPr>
      </p:pic>
      <p:sp>
        <p:nvSpPr>
          <p:cNvPr id="14" name="文本框 13"/>
          <p:cNvSpPr txBox="1"/>
          <p:nvPr userDrawn="1"/>
        </p:nvSpPr>
        <p:spPr>
          <a:xfrm>
            <a:off x="2806539" y="2971891"/>
            <a:ext cx="1487704" cy="219291"/>
          </a:xfrm>
          <a:prstGeom prst="rect">
            <a:avLst/>
          </a:prstGeom>
          <a:noFill/>
        </p:spPr>
        <p:txBody>
          <a:bodyPr wrap="square" rtlCol="0">
            <a:spAutoFit/>
          </a:bodyPr>
          <a:lstStyle/>
          <a:p>
            <a:pPr marL="0" marR="0" lvl="0" indent="0" algn="dist" defTabSz="685766" rtl="0" eaLnBrk="1" fontAlgn="auto" latinLnBrk="0" hangingPunct="1">
              <a:lnSpc>
                <a:spcPct val="100000"/>
              </a:lnSpc>
              <a:spcBef>
                <a:spcPts val="0"/>
              </a:spcBef>
              <a:spcAft>
                <a:spcPts val="0"/>
              </a:spcAft>
              <a:buClrTx/>
              <a:buSzTx/>
              <a:buFontTx/>
              <a:buNone/>
              <a:defRPr/>
            </a:pPr>
            <a:r>
              <a:rPr kumimoji="0" lang="zh-CN" altLang="en-US" sz="825"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825"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825"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p:cNvSpPr txBox="1"/>
          <p:nvPr userDrawn="1"/>
        </p:nvSpPr>
        <p:spPr>
          <a:xfrm>
            <a:off x="4559731" y="2971891"/>
            <a:ext cx="1869707" cy="219291"/>
          </a:xfrm>
          <a:prstGeom prst="rect">
            <a:avLst/>
          </a:prstGeom>
          <a:noFill/>
        </p:spPr>
        <p:txBody>
          <a:bodyPr wrap="square" rtlCol="0">
            <a:spAutoFit/>
          </a:bodyPr>
          <a:lstStyle/>
          <a:p>
            <a:pPr marL="0" marR="0" lvl="0" indent="0" algn="dist" defTabSz="685766" rtl="0" eaLnBrk="1" fontAlgn="auto" latinLnBrk="0" hangingPunct="1">
              <a:lnSpc>
                <a:spcPct val="100000"/>
              </a:lnSpc>
              <a:spcBef>
                <a:spcPts val="0"/>
              </a:spcBef>
              <a:spcAft>
                <a:spcPts val="0"/>
              </a:spcAft>
              <a:buClrTx/>
              <a:buSzTx/>
              <a:buFontTx/>
              <a:buNone/>
              <a:defRPr/>
            </a:pPr>
            <a:r>
              <a:rPr kumimoji="0" lang="zh-CN" altLang="en-US" sz="825"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825"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p:cNvSpPr/>
          <p:nvPr userDrawn="1"/>
        </p:nvSpPr>
        <p:spPr>
          <a:xfrm>
            <a:off x="2700458" y="3494767"/>
            <a:ext cx="17388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A0C4C2A-0013-4D0D-BA0B-DE308E42093C}" type="slidenum">
              <a:rPr lang="zh-CN" altLang="en-US" smtClean="0"/>
              <a:t>‹#›</a:t>
            </a:fld>
            <a:endParaRPr lang="zh-CN" altLang="en-US"/>
          </a:p>
        </p:txBody>
      </p:sp>
    </p:spTree>
    <p:extLst>
      <p:ext uri="{BB962C8B-B14F-4D97-AF65-F5344CB8AC3E}">
        <p14:creationId xmlns:p14="http://schemas.microsoft.com/office/powerpoint/2010/main" val="1695540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365822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507912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852470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249271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标题页1">
    <p:spTree>
      <p:nvGrpSpPr>
        <p:cNvPr id="1" name=""/>
        <p:cNvGrpSpPr/>
        <p:nvPr/>
      </p:nvGrpSpPr>
      <p:grpSpPr>
        <a:xfrm>
          <a:off x="0" y="0"/>
          <a:ext cx="0" cy="0"/>
          <a:chOff x="0" y="0"/>
          <a:chExt cx="0" cy="0"/>
        </a:xfrm>
      </p:grpSpPr>
      <p:sp>
        <p:nvSpPr>
          <p:cNvPr id="2" name="标题 1"/>
          <p:cNvSpPr>
            <a:spLocks noGrp="1"/>
          </p:cNvSpPr>
          <p:nvPr>
            <p:ph type="ctrTitle"/>
          </p:nvPr>
        </p:nvSpPr>
        <p:spPr>
          <a:xfrm>
            <a:off x="612844" y="1130301"/>
            <a:ext cx="5334121" cy="2177314"/>
          </a:xfrm>
        </p:spPr>
        <p:txBody>
          <a:bodyPr lIns="0" anchor="b">
            <a:normAutofit/>
          </a:bodyPr>
          <a:lstStyle>
            <a:lvl1pPr algn="l">
              <a:lnSpc>
                <a:spcPct val="120000"/>
              </a:lnSpc>
              <a:defRPr sz="3300" b="1">
                <a:solidFill>
                  <a:schemeClr val="accent2"/>
                </a:solidFill>
              </a:defRPr>
            </a:lvl1pPr>
          </a:lstStyle>
          <a:p>
            <a:r>
              <a:rPr lang="zh-CN" altLang="en-US" dirty="0"/>
              <a:t>单击此处编辑母版标题样式</a:t>
            </a:r>
          </a:p>
        </p:txBody>
      </p:sp>
      <p:sp>
        <p:nvSpPr>
          <p:cNvPr id="3" name="副标题 2"/>
          <p:cNvSpPr>
            <a:spLocks noGrp="1"/>
          </p:cNvSpPr>
          <p:nvPr>
            <p:ph type="subTitle" idx="1"/>
          </p:nvPr>
        </p:nvSpPr>
        <p:spPr>
          <a:xfrm>
            <a:off x="602458" y="3307615"/>
            <a:ext cx="5344508" cy="508452"/>
          </a:xfrm>
        </p:spPr>
        <p:txBody>
          <a:bodyPr lIns="0">
            <a:normAutofit/>
          </a:bodyPr>
          <a:lstStyle>
            <a:lvl1pPr marL="0" indent="0" algn="l">
              <a:lnSpc>
                <a:spcPct val="120000"/>
              </a:lnSpc>
              <a:buNone/>
              <a:defRPr sz="1350">
                <a:solidFill>
                  <a:schemeClr val="tx2"/>
                </a:solidFill>
              </a:defRPr>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zh-CN" altLang="en-US" dirty="0"/>
              <a:t>单击此处编辑母版副标题样式</a:t>
            </a:r>
          </a:p>
        </p:txBody>
      </p:sp>
      <p:sp>
        <p:nvSpPr>
          <p:cNvPr id="114" name="文本占位符 113"/>
          <p:cNvSpPr>
            <a:spLocks noGrp="1"/>
          </p:cNvSpPr>
          <p:nvPr>
            <p:ph type="body" sz="quarter" idx="14"/>
          </p:nvPr>
        </p:nvSpPr>
        <p:spPr>
          <a:xfrm>
            <a:off x="602458" y="4102632"/>
            <a:ext cx="5319713" cy="2031468"/>
          </a:xfrm>
        </p:spPr>
        <p:txBody>
          <a:bodyPr lIns="0">
            <a:normAutofit/>
          </a:bodyPr>
          <a:lstStyle>
            <a:lvl1pPr marL="0" indent="0">
              <a:buNone/>
              <a:defRPr sz="1350">
                <a:solidFill>
                  <a:schemeClr val="tx1">
                    <a:lumMod val="75000"/>
                    <a:lumOff val="25000"/>
                  </a:schemeClr>
                </a:solidFill>
              </a:defRPr>
            </a:lvl1pPr>
          </a:lstStyle>
          <a:p>
            <a:pPr lvl="0"/>
            <a:r>
              <a:rPr kumimoji="1" lang="zh-CN" altLang="en-US" dirty="0"/>
              <a:t>单击此处编辑母版文本样式</a:t>
            </a:r>
          </a:p>
        </p:txBody>
      </p:sp>
      <p:sp>
        <p:nvSpPr>
          <p:cNvPr id="117" name="矩形 116"/>
          <p:cNvSpPr/>
          <p:nvPr userDrawn="1"/>
        </p:nvSpPr>
        <p:spPr>
          <a:xfrm>
            <a:off x="9010520" y="0"/>
            <a:ext cx="1334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20" name="日期占位符 3"/>
          <p:cNvSpPr txBox="1"/>
          <p:nvPr userDrawn="1"/>
        </p:nvSpPr>
        <p:spPr>
          <a:xfrm>
            <a:off x="601571" y="6250110"/>
            <a:ext cx="2190750" cy="365125"/>
          </a:xfrm>
          <a:prstGeom prst="rect">
            <a:avLst/>
          </a:prstGeom>
        </p:spPr>
        <p:txBody>
          <a:bodyPr vert="horz" lIns="0" tIns="34290" rIns="68580" bIns="3429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900" dirty="0"/>
              <a:t>自强、弘毅、求是、拓新</a:t>
            </a:r>
          </a:p>
        </p:txBody>
      </p:sp>
      <p:grpSp>
        <p:nvGrpSpPr>
          <p:cNvPr id="121" name="组合 120"/>
          <p:cNvGrpSpPr/>
          <p:nvPr userDrawn="1"/>
        </p:nvGrpSpPr>
        <p:grpSpPr>
          <a:xfrm>
            <a:off x="612844" y="468793"/>
            <a:ext cx="1110428" cy="458860"/>
            <a:chOff x="2558030" y="228446"/>
            <a:chExt cx="6774643" cy="2099603"/>
          </a:xfrm>
        </p:grpSpPr>
        <p:grpSp>
          <p:nvGrpSpPr>
            <p:cNvPr id="122" name="íšḻîďê"/>
            <p:cNvGrpSpPr/>
            <p:nvPr userDrawn="1"/>
          </p:nvGrpSpPr>
          <p:grpSpPr>
            <a:xfrm>
              <a:off x="2558030" y="228446"/>
              <a:ext cx="2085857" cy="2099603"/>
              <a:chOff x="3551238" y="3067050"/>
              <a:chExt cx="722313" cy="727075"/>
            </a:xfrm>
          </p:grpSpPr>
          <p:sp>
            <p:nvSpPr>
              <p:cNvPr id="152"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53"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endParaRPr sz="1350"/>
              </a:p>
            </p:txBody>
          </p:sp>
          <p:sp>
            <p:nvSpPr>
              <p:cNvPr id="154"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55"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56"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57"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58"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59"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60"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61"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62"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63"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64"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65"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66"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67"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68"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69"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70"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71"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72"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73"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74"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75"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76"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77"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78"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179"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80"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81"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82"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183"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184"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185"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86"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87"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88"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89"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90"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91"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92"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93"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94"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95"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96"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97"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98"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99"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00"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01"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02"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03"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04"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05"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06"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07"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08"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09"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10"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11"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12"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13"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14"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15"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16"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17"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18"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19"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20"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21"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nvGrpSpPr>
            <p:cNvPr id="123" name="íşḷïḑe"/>
            <p:cNvGrpSpPr/>
            <p:nvPr userDrawn="1"/>
          </p:nvGrpSpPr>
          <p:grpSpPr>
            <a:xfrm>
              <a:off x="4894762" y="471192"/>
              <a:ext cx="4437911" cy="1614111"/>
              <a:chOff x="4412452" y="3106738"/>
              <a:chExt cx="2312689" cy="841148"/>
            </a:xfrm>
          </p:grpSpPr>
          <p:grpSp>
            <p:nvGrpSpPr>
              <p:cNvPr id="124" name="îṥľíḑé"/>
              <p:cNvGrpSpPr/>
              <p:nvPr/>
            </p:nvGrpSpPr>
            <p:grpSpPr>
              <a:xfrm>
                <a:off x="4422776" y="3106738"/>
                <a:ext cx="2293937" cy="617538"/>
                <a:chOff x="4422776" y="3106738"/>
                <a:chExt cx="2293937" cy="617538"/>
              </a:xfrm>
            </p:grpSpPr>
            <p:sp>
              <p:nvSpPr>
                <p:cNvPr id="141"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42"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43"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44"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45"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46"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47"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48"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49"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50"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51"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nvGrpSpPr>
              <p:cNvPr id="125" name="ïšľîḍê"/>
              <p:cNvGrpSpPr/>
              <p:nvPr/>
            </p:nvGrpSpPr>
            <p:grpSpPr>
              <a:xfrm>
                <a:off x="4412452" y="3781425"/>
                <a:ext cx="2312689" cy="166461"/>
                <a:chOff x="6986588" y="3521075"/>
                <a:chExt cx="1654176" cy="119063"/>
              </a:xfrm>
            </p:grpSpPr>
            <p:sp>
              <p:nvSpPr>
                <p:cNvPr id="126"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27"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28"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29"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30"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31"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32"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33"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34"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35"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36"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37"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38"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39"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40"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grpSp>
      <p:sp>
        <p:nvSpPr>
          <p:cNvPr id="116" name="图片占位符 115"/>
          <p:cNvSpPr>
            <a:spLocks noGrp="1"/>
          </p:cNvSpPr>
          <p:nvPr>
            <p:ph type="pic" sz="quarter" idx="15"/>
          </p:nvPr>
        </p:nvSpPr>
        <p:spPr>
          <a:xfrm>
            <a:off x="5937649" y="0"/>
            <a:ext cx="3072872" cy="6858000"/>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p:spPr>
        <p:txBody>
          <a:bodyPr wrap="square">
            <a:noAutofit/>
          </a:bodyPr>
          <a:lstStyle/>
          <a:p>
            <a:endParaRPr kumimoji="1" lang="zh-CN" altLang="en-US"/>
          </a:p>
        </p:txBody>
      </p:sp>
      <p:sp>
        <p:nvSpPr>
          <p:cNvPr id="230" name="任意形状 229"/>
          <p:cNvSpPr/>
          <p:nvPr userDrawn="1"/>
        </p:nvSpPr>
        <p:spPr>
          <a:xfrm>
            <a:off x="5859408" y="-86497"/>
            <a:ext cx="3202595" cy="7027086"/>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5000" tIns="135000" rIns="135000" bIns="135000" numCol="1" spcCol="0" rtlCol="0" fromWordArt="0" anchor="t" anchorCtr="0" forceAA="0" compatLnSpc="1">
            <a:noAutofit/>
          </a:bodyPr>
          <a:lstStyle/>
          <a:p>
            <a:pPr algn="l">
              <a:lnSpc>
                <a:spcPct val="130000"/>
              </a:lnSpc>
            </a:pPr>
            <a:endParaRPr kumimoji="1" lang="zh-CN" altLang="en-US" sz="1500" dirty="0">
              <a:solidFill>
                <a:schemeClr val="tx1">
                  <a:lumMod val="75000"/>
                  <a:lumOff val="25000"/>
                </a:schemeClr>
              </a:solidFill>
            </a:endParaRPr>
          </a:p>
        </p:txBody>
      </p:sp>
    </p:spTree>
    <p:extLst>
      <p:ext uri="{BB962C8B-B14F-4D97-AF65-F5344CB8AC3E}">
        <p14:creationId xmlns:p14="http://schemas.microsoft.com/office/powerpoint/2010/main" val="38471986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pic>
        <p:nvPicPr>
          <p:cNvPr id="31" name="图片 30"/>
          <p:cNvPicPr>
            <a:picLocks noChangeAspect="1"/>
          </p:cNvPicPr>
          <p:nvPr userDrawn="1"/>
        </p:nvPicPr>
        <p:blipFill>
          <a:blip r:embed="rId2">
            <a:alphaModFix amt="3000"/>
            <a:lum contrast="100000"/>
          </a:blip>
          <a:stretch>
            <a:fillRect/>
          </a:stretch>
        </p:blipFill>
        <p:spPr>
          <a:xfrm>
            <a:off x="5087111" y="-271201"/>
            <a:ext cx="5517717" cy="7400402"/>
          </a:xfrm>
          <a:prstGeom prst="rect">
            <a:avLst/>
          </a:prstGeom>
        </p:spPr>
      </p:pic>
      <p:sp>
        <p:nvSpPr>
          <p:cNvPr id="55" name="页脚占位符 54"/>
          <p:cNvSpPr>
            <a:spLocks noGrp="1"/>
          </p:cNvSpPr>
          <p:nvPr>
            <p:ph type="ftr" sz="quarter" idx="18"/>
          </p:nvPr>
        </p:nvSpPr>
        <p:spPr>
          <a:xfrm>
            <a:off x="3028950" y="6235705"/>
            <a:ext cx="3086100" cy="365125"/>
          </a:xfrm>
          <a:prstGeom prst="rect">
            <a:avLst/>
          </a:prstGeom>
        </p:spPr>
        <p:txBody>
          <a:bodyPr/>
          <a:lstStyle/>
          <a:p>
            <a:endParaRPr lang="zh-CN" altLang="en-US"/>
          </a:p>
        </p:txBody>
      </p:sp>
      <p:sp>
        <p:nvSpPr>
          <p:cNvPr id="8" name="矩形 7"/>
          <p:cNvSpPr/>
          <p:nvPr userDrawn="1"/>
        </p:nvSpPr>
        <p:spPr>
          <a:xfrm>
            <a:off x="-9485" y="0"/>
            <a:ext cx="1334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9" name="图片占位符 8"/>
          <p:cNvSpPr>
            <a:spLocks noGrp="1"/>
          </p:cNvSpPr>
          <p:nvPr>
            <p:ph type="pic" sz="quarter" idx="15"/>
          </p:nvPr>
        </p:nvSpPr>
        <p:spPr>
          <a:xfrm flipH="1">
            <a:off x="127969" y="0"/>
            <a:ext cx="3072872" cy="6858000"/>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p:spPr>
        <p:txBody>
          <a:bodyPr wrap="square">
            <a:noAutofit/>
          </a:bodyPr>
          <a:lstStyle/>
          <a:p>
            <a:endParaRPr kumimoji="1" lang="zh-CN" altLang="en-US"/>
          </a:p>
        </p:txBody>
      </p:sp>
      <p:sp>
        <p:nvSpPr>
          <p:cNvPr id="10" name="任意形状 9"/>
          <p:cNvSpPr/>
          <p:nvPr userDrawn="1"/>
        </p:nvSpPr>
        <p:spPr>
          <a:xfrm flipH="1">
            <a:off x="25399" y="-98854"/>
            <a:ext cx="3249529" cy="7039443"/>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5000" tIns="135000" rIns="135000" bIns="135000" numCol="1" spcCol="0" rtlCol="0" fromWordArt="0" anchor="t" anchorCtr="0" forceAA="0" compatLnSpc="1">
            <a:noAutofit/>
          </a:bodyPr>
          <a:lstStyle/>
          <a:p>
            <a:pPr algn="l">
              <a:lnSpc>
                <a:spcPct val="130000"/>
              </a:lnSpc>
            </a:pPr>
            <a:endParaRPr kumimoji="1" lang="zh-CN" altLang="en-US" sz="1500" dirty="0">
              <a:solidFill>
                <a:schemeClr val="tx1">
                  <a:lumMod val="75000"/>
                  <a:lumOff val="25000"/>
                </a:schemeClr>
              </a:solidFill>
            </a:endParaRPr>
          </a:p>
        </p:txBody>
      </p:sp>
    </p:spTree>
    <p:extLst>
      <p:ext uri="{BB962C8B-B14F-4D97-AF65-F5344CB8AC3E}">
        <p14:creationId xmlns:p14="http://schemas.microsoft.com/office/powerpoint/2010/main" val="36675330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标题">
    <p:spTree>
      <p:nvGrpSpPr>
        <p:cNvPr id="1" name=""/>
        <p:cNvGrpSpPr/>
        <p:nvPr/>
      </p:nvGrpSpPr>
      <p:grpSpPr>
        <a:xfrm>
          <a:off x="0" y="0"/>
          <a:ext cx="0" cy="0"/>
          <a:chOff x="0" y="0"/>
          <a:chExt cx="0" cy="0"/>
        </a:xfrm>
      </p:grpSpPr>
      <p:sp>
        <p:nvSpPr>
          <p:cNvPr id="2" name="标题 1"/>
          <p:cNvSpPr>
            <a:spLocks noGrp="1"/>
          </p:cNvSpPr>
          <p:nvPr>
            <p:ph type="title"/>
          </p:nvPr>
        </p:nvSpPr>
        <p:spPr>
          <a:xfrm>
            <a:off x="602457" y="393491"/>
            <a:ext cx="6728242" cy="663575"/>
          </a:xfrm>
        </p:spPr>
        <p:txBody>
          <a:bodyPr lIns="0"/>
          <a:lstStyle>
            <a:lvl1pPr>
              <a:defRPr b="1">
                <a:solidFill>
                  <a:schemeClr val="accent2"/>
                </a:solidFill>
              </a:defRPr>
            </a:lvl1pPr>
          </a:lstStyle>
          <a:p>
            <a:r>
              <a:rPr lang="zh-CN" altLang="en-US" dirty="0"/>
              <a:t>单击此处编辑母版标题样式</a:t>
            </a:r>
          </a:p>
        </p:txBody>
      </p:sp>
      <p:grpSp>
        <p:nvGrpSpPr>
          <p:cNvPr id="245" name="组合 244"/>
          <p:cNvGrpSpPr/>
          <p:nvPr userDrawn="1"/>
        </p:nvGrpSpPr>
        <p:grpSpPr>
          <a:xfrm>
            <a:off x="7421317" y="468793"/>
            <a:ext cx="1110428" cy="458860"/>
            <a:chOff x="2558030" y="228446"/>
            <a:chExt cx="6774643" cy="2099603"/>
          </a:xfrm>
        </p:grpSpPr>
        <p:grpSp>
          <p:nvGrpSpPr>
            <p:cNvPr id="246" name="íšḻîďê"/>
            <p:cNvGrpSpPr/>
            <p:nvPr userDrawn="1"/>
          </p:nvGrpSpPr>
          <p:grpSpPr>
            <a:xfrm>
              <a:off x="2558030" y="228446"/>
              <a:ext cx="2085857" cy="2099603"/>
              <a:chOff x="3551238" y="3067050"/>
              <a:chExt cx="722313" cy="727075"/>
            </a:xfrm>
          </p:grpSpPr>
          <p:sp>
            <p:nvSpPr>
              <p:cNvPr id="27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endParaRPr sz="1350"/>
              </a:p>
            </p:txBody>
          </p:sp>
          <p:sp>
            <p:nvSpPr>
              <p:cNvPr id="27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8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8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8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9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9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9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30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30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30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30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1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1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2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2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2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4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nvGrpSpPr>
            <p:cNvPr id="247" name="íşḷïḑe"/>
            <p:cNvGrpSpPr/>
            <p:nvPr userDrawn="1"/>
          </p:nvGrpSpPr>
          <p:grpSpPr>
            <a:xfrm>
              <a:off x="4894762" y="471192"/>
              <a:ext cx="4437911" cy="1614111"/>
              <a:chOff x="4412452" y="3106738"/>
              <a:chExt cx="2312689" cy="841148"/>
            </a:xfrm>
          </p:grpSpPr>
          <p:grpSp>
            <p:nvGrpSpPr>
              <p:cNvPr id="248" name="îṥľíḑé"/>
              <p:cNvGrpSpPr/>
              <p:nvPr/>
            </p:nvGrpSpPr>
            <p:grpSpPr>
              <a:xfrm>
                <a:off x="4422776" y="3106738"/>
                <a:ext cx="2293937" cy="617538"/>
                <a:chOff x="4422776" y="3106738"/>
                <a:chExt cx="2293937" cy="617538"/>
              </a:xfrm>
            </p:grpSpPr>
            <p:sp>
              <p:nvSpPr>
                <p:cNvPr id="26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nvGrpSpPr>
              <p:cNvPr id="249" name="ïšľîḍê"/>
              <p:cNvGrpSpPr/>
              <p:nvPr/>
            </p:nvGrpSpPr>
            <p:grpSpPr>
              <a:xfrm>
                <a:off x="4412452" y="3781425"/>
                <a:ext cx="2312689" cy="166461"/>
                <a:chOff x="6986588" y="3521075"/>
                <a:chExt cx="1654176" cy="119063"/>
              </a:xfrm>
            </p:grpSpPr>
            <p:sp>
              <p:nvSpPr>
                <p:cNvPr id="25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grpSp>
      <p:cxnSp>
        <p:nvCxnSpPr>
          <p:cNvPr id="4" name="直线连接符 3"/>
          <p:cNvCxnSpPr/>
          <p:nvPr userDrawn="1"/>
        </p:nvCxnSpPr>
        <p:spPr>
          <a:xfrm>
            <a:off x="0" y="1016000"/>
            <a:ext cx="9144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brightnessContrast bright="72000"/>
                    </a14:imgEffect>
                    <a14:imgEffect>
                      <a14:colorTemperature colorTemp="9660"/>
                    </a14:imgEffect>
                    <a14:imgEffect>
                      <a14:saturation sat="111000"/>
                    </a14:imgEffect>
                  </a14:imgLayer>
                </a14:imgProps>
              </a:ext>
              <a:ext uri="{28A0092B-C50C-407E-A947-70E740481C1C}">
                <a14:useLocalDpi xmlns:a14="http://schemas.microsoft.com/office/drawing/2010/main" val="0"/>
              </a:ext>
            </a:extLst>
          </a:blip>
          <a:srcRect l="38743" t="8413"/>
          <a:stretch>
            <a:fillRect/>
          </a:stretch>
        </p:blipFill>
        <p:spPr>
          <a:xfrm flipH="1">
            <a:off x="1" y="60500"/>
            <a:ext cx="718958" cy="955500"/>
          </a:xfrm>
          <a:prstGeom prst="rect">
            <a:avLst/>
          </a:prstGeom>
        </p:spPr>
      </p:pic>
    </p:spTree>
    <p:extLst>
      <p:ext uri="{BB962C8B-B14F-4D97-AF65-F5344CB8AC3E}">
        <p14:creationId xmlns:p14="http://schemas.microsoft.com/office/powerpoint/2010/main" val="4280099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标题结尾版式1">
    <p:spTree>
      <p:nvGrpSpPr>
        <p:cNvPr id="1" name=""/>
        <p:cNvGrpSpPr/>
        <p:nvPr/>
      </p:nvGrpSpPr>
      <p:grpSpPr>
        <a:xfrm>
          <a:off x="0" y="0"/>
          <a:ext cx="0" cy="0"/>
          <a:chOff x="0" y="0"/>
          <a:chExt cx="0" cy="0"/>
        </a:xfrm>
      </p:grpSpPr>
      <p:sp>
        <p:nvSpPr>
          <p:cNvPr id="3" name="页脚占位符 2"/>
          <p:cNvSpPr>
            <a:spLocks noGrp="1"/>
          </p:cNvSpPr>
          <p:nvPr>
            <p:ph type="ftr" sz="quarter" idx="10"/>
          </p:nvPr>
        </p:nvSpPr>
        <p:spPr>
          <a:xfrm>
            <a:off x="3028950" y="6235705"/>
            <a:ext cx="3086100" cy="365125"/>
          </a:xfrm>
          <a:prstGeom prst="rect">
            <a:avLst/>
          </a:prstGeom>
        </p:spPr>
        <p:txBody>
          <a:bodyPr/>
          <a:lstStyle/>
          <a:p>
            <a:endParaRPr lang="zh-CN" altLang="en-US"/>
          </a:p>
        </p:txBody>
      </p:sp>
      <p:sp>
        <p:nvSpPr>
          <p:cNvPr id="4" name="灯片编号占位符 3"/>
          <p:cNvSpPr>
            <a:spLocks noGrp="1"/>
          </p:cNvSpPr>
          <p:nvPr>
            <p:ph type="sldNum" sz="quarter" idx="11"/>
          </p:nvPr>
        </p:nvSpPr>
        <p:spPr>
          <a:xfrm>
            <a:off x="6457952" y="6235705"/>
            <a:ext cx="2179005" cy="365125"/>
          </a:xfrm>
          <a:prstGeom prst="rect">
            <a:avLst/>
          </a:prstGeom>
        </p:spPr>
        <p:txBody>
          <a:bodyPr/>
          <a:lstStyle/>
          <a:p>
            <a:fld id="{DA0C4C2A-0013-4D0D-BA0B-DE308E42093C}" type="slidenum">
              <a:rPr lang="zh-CN" altLang="en-US" smtClean="0"/>
              <a:t>‹#›</a:t>
            </a:fld>
            <a:endParaRPr lang="zh-CN" altLang="en-US"/>
          </a:p>
        </p:txBody>
      </p:sp>
      <p:sp>
        <p:nvSpPr>
          <p:cNvPr id="6" name="副标题 2"/>
          <p:cNvSpPr>
            <a:spLocks noGrp="1"/>
          </p:cNvSpPr>
          <p:nvPr>
            <p:ph type="subTitle" idx="1"/>
          </p:nvPr>
        </p:nvSpPr>
        <p:spPr>
          <a:xfrm>
            <a:off x="602457" y="3658405"/>
            <a:ext cx="3969544" cy="508452"/>
          </a:xfrm>
        </p:spPr>
        <p:txBody>
          <a:bodyPr lIns="0">
            <a:normAutofit/>
          </a:bodyPr>
          <a:lstStyle>
            <a:lvl1pPr marL="0" indent="0" algn="dist">
              <a:lnSpc>
                <a:spcPct val="120000"/>
              </a:lnSpc>
              <a:buNone/>
              <a:defRPr sz="1350">
                <a:solidFill>
                  <a:schemeClr val="tx2"/>
                </a:solidFill>
              </a:defRPr>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zh-CN" altLang="en-US" dirty="0"/>
              <a:t>单击此处编辑母版副标题样式</a:t>
            </a:r>
          </a:p>
        </p:txBody>
      </p:sp>
      <p:sp>
        <p:nvSpPr>
          <p:cNvPr id="112" name="文本占位符 111"/>
          <p:cNvSpPr>
            <a:spLocks noGrp="1"/>
          </p:cNvSpPr>
          <p:nvPr>
            <p:ph type="body" sz="quarter" idx="14"/>
          </p:nvPr>
        </p:nvSpPr>
        <p:spPr>
          <a:xfrm>
            <a:off x="602458" y="1130300"/>
            <a:ext cx="3969545" cy="2501900"/>
          </a:xfrm>
        </p:spPr>
        <p:txBody>
          <a:bodyPr anchor="b" anchorCtr="0">
            <a:normAutofit/>
          </a:bodyPr>
          <a:lstStyle>
            <a:lvl1pPr marL="0" indent="0" algn="dist">
              <a:buNone/>
              <a:defRPr sz="3300" b="1">
                <a:solidFill>
                  <a:schemeClr val="accent2"/>
                </a:solidFill>
              </a:defRPr>
            </a:lvl1pPr>
          </a:lstStyle>
          <a:p>
            <a:pPr lvl="0"/>
            <a:r>
              <a:rPr kumimoji="1" lang="zh-CN" altLang="en-US" dirty="0"/>
              <a:t>单击此处编辑母版文本样式</a:t>
            </a:r>
          </a:p>
        </p:txBody>
      </p:sp>
      <p:sp>
        <p:nvSpPr>
          <p:cNvPr id="113" name="日期占位符 3"/>
          <p:cNvSpPr txBox="1"/>
          <p:nvPr userDrawn="1"/>
        </p:nvSpPr>
        <p:spPr>
          <a:xfrm>
            <a:off x="602456" y="6235704"/>
            <a:ext cx="2190750" cy="365125"/>
          </a:xfrm>
          <a:prstGeom prst="rect">
            <a:avLst/>
          </a:prstGeom>
        </p:spPr>
        <p:txBody>
          <a:bodyPr vert="horz" lIns="0" tIns="34290" rIns="68580" bIns="3429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900" dirty="0"/>
              <a:t>自强、弘毅、求是、拓新</a:t>
            </a:r>
          </a:p>
        </p:txBody>
      </p:sp>
      <p:grpSp>
        <p:nvGrpSpPr>
          <p:cNvPr id="115" name="组合 114"/>
          <p:cNvGrpSpPr/>
          <p:nvPr userDrawn="1"/>
        </p:nvGrpSpPr>
        <p:grpSpPr>
          <a:xfrm>
            <a:off x="612844" y="468793"/>
            <a:ext cx="1110428" cy="458860"/>
            <a:chOff x="2558030" y="228446"/>
            <a:chExt cx="6774643" cy="2099603"/>
          </a:xfrm>
        </p:grpSpPr>
        <p:grpSp>
          <p:nvGrpSpPr>
            <p:cNvPr id="116" name="íšḻîďê"/>
            <p:cNvGrpSpPr/>
            <p:nvPr userDrawn="1"/>
          </p:nvGrpSpPr>
          <p:grpSpPr>
            <a:xfrm>
              <a:off x="2558030" y="228446"/>
              <a:ext cx="2085857" cy="2099603"/>
              <a:chOff x="3551238" y="3067050"/>
              <a:chExt cx="722313" cy="727075"/>
            </a:xfrm>
          </p:grpSpPr>
          <p:sp>
            <p:nvSpPr>
              <p:cNvPr id="14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4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endParaRPr sz="1350"/>
              </a:p>
            </p:txBody>
          </p:sp>
          <p:sp>
            <p:nvSpPr>
              <p:cNvPr id="14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4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5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5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5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5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5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5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5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5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5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5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6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6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6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6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6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6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6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6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6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6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7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7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7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17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7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7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7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17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17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17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8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8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8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8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8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8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8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8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8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8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9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9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19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9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9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9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9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9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9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9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0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0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0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0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0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0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0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0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0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0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1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1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1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1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1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1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nvGrpSpPr>
            <p:cNvPr id="117" name="íşḷïḑe"/>
            <p:cNvGrpSpPr/>
            <p:nvPr userDrawn="1"/>
          </p:nvGrpSpPr>
          <p:grpSpPr>
            <a:xfrm>
              <a:off x="4894762" y="471192"/>
              <a:ext cx="4437911" cy="1614111"/>
              <a:chOff x="4412452" y="3106738"/>
              <a:chExt cx="2312689" cy="841148"/>
            </a:xfrm>
          </p:grpSpPr>
          <p:grpSp>
            <p:nvGrpSpPr>
              <p:cNvPr id="118" name="îṥľíḑé"/>
              <p:cNvGrpSpPr/>
              <p:nvPr/>
            </p:nvGrpSpPr>
            <p:grpSpPr>
              <a:xfrm>
                <a:off x="4422776" y="3106738"/>
                <a:ext cx="2293937" cy="617538"/>
                <a:chOff x="4422776" y="3106738"/>
                <a:chExt cx="2293937" cy="617538"/>
              </a:xfrm>
            </p:grpSpPr>
            <p:sp>
              <p:nvSpPr>
                <p:cNvPr id="13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3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3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3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3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4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4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4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4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4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4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nvGrpSpPr>
              <p:cNvPr id="119" name="ïšľîḍê"/>
              <p:cNvGrpSpPr/>
              <p:nvPr/>
            </p:nvGrpSpPr>
            <p:grpSpPr>
              <a:xfrm>
                <a:off x="4412452" y="3781425"/>
                <a:ext cx="2312689" cy="166461"/>
                <a:chOff x="6986588" y="3521075"/>
                <a:chExt cx="1654176" cy="119063"/>
              </a:xfrm>
            </p:grpSpPr>
            <p:sp>
              <p:nvSpPr>
                <p:cNvPr id="12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2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2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2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2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2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2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2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2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2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3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3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3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3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3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grpSp>
      <p:sp>
        <p:nvSpPr>
          <p:cNvPr id="216" name="矩形 215"/>
          <p:cNvSpPr/>
          <p:nvPr userDrawn="1"/>
        </p:nvSpPr>
        <p:spPr>
          <a:xfrm>
            <a:off x="9010520" y="0"/>
            <a:ext cx="1334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217" name="图片占位符 216"/>
          <p:cNvSpPr>
            <a:spLocks noGrp="1"/>
          </p:cNvSpPr>
          <p:nvPr>
            <p:ph type="pic" sz="quarter" idx="15"/>
          </p:nvPr>
        </p:nvSpPr>
        <p:spPr>
          <a:xfrm>
            <a:off x="5937649" y="0"/>
            <a:ext cx="3072872" cy="6858000"/>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p:spPr>
        <p:txBody>
          <a:bodyPr wrap="square">
            <a:noAutofit/>
          </a:bodyPr>
          <a:lstStyle/>
          <a:p>
            <a:endParaRPr kumimoji="1" lang="zh-CN" altLang="en-US"/>
          </a:p>
        </p:txBody>
      </p:sp>
      <p:sp>
        <p:nvSpPr>
          <p:cNvPr id="218" name="任意形状 217"/>
          <p:cNvSpPr/>
          <p:nvPr userDrawn="1"/>
        </p:nvSpPr>
        <p:spPr>
          <a:xfrm>
            <a:off x="5859408" y="-86497"/>
            <a:ext cx="3202595" cy="7027086"/>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5000" tIns="135000" rIns="135000" bIns="135000" numCol="1" spcCol="0" rtlCol="0" fromWordArt="0" anchor="t" anchorCtr="0" forceAA="0" compatLnSpc="1">
            <a:noAutofit/>
          </a:bodyPr>
          <a:lstStyle/>
          <a:p>
            <a:pPr algn="l">
              <a:lnSpc>
                <a:spcPct val="130000"/>
              </a:lnSpc>
            </a:pPr>
            <a:endParaRPr kumimoji="1" lang="zh-CN" altLang="en-US" sz="1500" dirty="0">
              <a:solidFill>
                <a:schemeClr val="tx1">
                  <a:lumMod val="75000"/>
                  <a:lumOff val="25000"/>
                </a:schemeClr>
              </a:solidFill>
            </a:endParaRPr>
          </a:p>
        </p:txBody>
      </p:sp>
    </p:spTree>
    <p:extLst>
      <p:ext uri="{BB962C8B-B14F-4D97-AF65-F5344CB8AC3E}">
        <p14:creationId xmlns:p14="http://schemas.microsoft.com/office/powerpoint/2010/main" val="15564584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题结尾版式2">
    <p:spTree>
      <p:nvGrpSpPr>
        <p:cNvPr id="1" name=""/>
        <p:cNvGrpSpPr/>
        <p:nvPr/>
      </p:nvGrpSpPr>
      <p:grpSpPr>
        <a:xfrm>
          <a:off x="0" y="0"/>
          <a:ext cx="0" cy="0"/>
          <a:chOff x="0" y="0"/>
          <a:chExt cx="0" cy="0"/>
        </a:xfrm>
      </p:grpSpPr>
      <p:sp>
        <p:nvSpPr>
          <p:cNvPr id="37" name="任意形状 36"/>
          <p:cNvSpPr/>
          <p:nvPr userDrawn="1"/>
        </p:nvSpPr>
        <p:spPr>
          <a:xfrm>
            <a:off x="-100584" y="-106934"/>
            <a:ext cx="9351198"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5000" tIns="135000" rIns="135000" bIns="135000" numCol="1" spcCol="0" rtlCol="0" fromWordArt="0" anchor="t" anchorCtr="0" forceAA="0" compatLnSpc="1">
            <a:noAutofit/>
          </a:bodyPr>
          <a:lstStyle/>
          <a:p>
            <a:pPr algn="l">
              <a:lnSpc>
                <a:spcPct val="130000"/>
              </a:lnSpc>
            </a:pPr>
            <a:endParaRPr kumimoji="1" lang="zh-CN" altLang="en-US" sz="1500" dirty="0">
              <a:solidFill>
                <a:schemeClr val="tx1">
                  <a:lumMod val="75000"/>
                  <a:lumOff val="25000"/>
                </a:schemeClr>
              </a:solidFill>
            </a:endParaRPr>
          </a:p>
        </p:txBody>
      </p:sp>
      <p:sp>
        <p:nvSpPr>
          <p:cNvPr id="3" name="页脚占位符 2"/>
          <p:cNvSpPr>
            <a:spLocks noGrp="1"/>
          </p:cNvSpPr>
          <p:nvPr>
            <p:ph type="ftr" sz="quarter" idx="10"/>
          </p:nvPr>
        </p:nvSpPr>
        <p:spPr>
          <a:xfrm>
            <a:off x="3028950" y="6235705"/>
            <a:ext cx="3086100" cy="365125"/>
          </a:xfrm>
          <a:prstGeom prst="rect">
            <a:avLst/>
          </a:prstGeom>
        </p:spPr>
        <p:txBody>
          <a:bodyPr/>
          <a:lstStyle/>
          <a:p>
            <a:endParaRPr lang="zh-CN" altLang="en-US"/>
          </a:p>
        </p:txBody>
      </p:sp>
      <p:sp>
        <p:nvSpPr>
          <p:cNvPr id="4" name="灯片编号占位符 3"/>
          <p:cNvSpPr>
            <a:spLocks noGrp="1"/>
          </p:cNvSpPr>
          <p:nvPr>
            <p:ph type="sldNum" sz="quarter" idx="11"/>
          </p:nvPr>
        </p:nvSpPr>
        <p:spPr>
          <a:xfrm>
            <a:off x="6457952" y="6235705"/>
            <a:ext cx="2179005" cy="365125"/>
          </a:xfrm>
          <a:prstGeom prst="rect">
            <a:avLst/>
          </a:prstGeom>
        </p:spPr>
        <p:txBody>
          <a:bodyPr/>
          <a:lstStyle/>
          <a:p>
            <a:fld id="{DA0C4C2A-0013-4D0D-BA0B-DE308E42093C}" type="slidenum">
              <a:rPr lang="zh-CN" altLang="en-US" smtClean="0"/>
              <a:t>‹#›</a:t>
            </a:fld>
            <a:endParaRPr lang="zh-CN" altLang="en-US"/>
          </a:p>
        </p:txBody>
      </p:sp>
      <p:sp>
        <p:nvSpPr>
          <p:cNvPr id="113" name="日期占位符 3"/>
          <p:cNvSpPr txBox="1"/>
          <p:nvPr userDrawn="1"/>
        </p:nvSpPr>
        <p:spPr>
          <a:xfrm>
            <a:off x="602456" y="6235704"/>
            <a:ext cx="2190750" cy="365125"/>
          </a:xfrm>
          <a:prstGeom prst="rect">
            <a:avLst/>
          </a:prstGeom>
        </p:spPr>
        <p:txBody>
          <a:bodyPr vert="horz" lIns="0" tIns="34290" rIns="68580" bIns="3429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900" dirty="0"/>
              <a:t>自强、弘毅、求是、拓新</a:t>
            </a:r>
          </a:p>
        </p:txBody>
      </p:sp>
      <p:sp>
        <p:nvSpPr>
          <p:cNvPr id="9" name="图片占位符 8"/>
          <p:cNvSpPr>
            <a:spLocks noGrp="1"/>
          </p:cNvSpPr>
          <p:nvPr>
            <p:ph type="pic" sz="quarter" idx="15"/>
          </p:nvPr>
        </p:nvSpPr>
        <p:spPr>
          <a:xfrm>
            <a:off x="0" y="0"/>
            <a:ext cx="9144000" cy="3632200"/>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p:spPr>
        <p:txBody>
          <a:bodyPr wrap="square">
            <a:noAutofit/>
          </a:bodyPr>
          <a:lstStyle/>
          <a:p>
            <a:endParaRPr kumimoji="1" lang="zh-CN" altLang="en-US" dirty="0"/>
          </a:p>
        </p:txBody>
      </p:sp>
      <p:grpSp>
        <p:nvGrpSpPr>
          <p:cNvPr id="7" name="íşḷïḑe"/>
          <p:cNvGrpSpPr/>
          <p:nvPr userDrawn="1"/>
        </p:nvGrpSpPr>
        <p:grpSpPr>
          <a:xfrm>
            <a:off x="7739122" y="6251203"/>
            <a:ext cx="790801" cy="383497"/>
            <a:chOff x="4412452" y="3106738"/>
            <a:chExt cx="2312689" cy="841148"/>
          </a:xfrm>
        </p:grpSpPr>
        <p:grpSp>
          <p:nvGrpSpPr>
            <p:cNvPr id="8" name="îṥľíḑé"/>
            <p:cNvGrpSpPr/>
            <p:nvPr/>
          </p:nvGrpSpPr>
          <p:grpSpPr>
            <a:xfrm>
              <a:off x="4422776" y="3106738"/>
              <a:ext cx="2293937" cy="617538"/>
              <a:chOff x="4422776" y="3106738"/>
              <a:chExt cx="2293937" cy="617538"/>
            </a:xfrm>
          </p:grpSpPr>
          <p:sp>
            <p:nvSpPr>
              <p:cNvPr id="26"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8"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9"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1"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4"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5"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6"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nvGrpSpPr>
            <p:cNvPr id="10" name="ïšľîḍê"/>
            <p:cNvGrpSpPr/>
            <p:nvPr/>
          </p:nvGrpSpPr>
          <p:grpSpPr>
            <a:xfrm>
              <a:off x="4412452" y="3781425"/>
              <a:ext cx="2312689" cy="166461"/>
              <a:chOff x="6986588" y="3521075"/>
              <a:chExt cx="1654176" cy="119063"/>
            </a:xfrm>
          </p:grpSpPr>
          <p:sp>
            <p:nvSpPr>
              <p:cNvPr id="11"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2"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3"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4"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5"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6"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7"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8"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9"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0"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1"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2"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3"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4"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330455" y="759873"/>
            <a:ext cx="530915" cy="300082"/>
          </a:xfrm>
          <a:prstGeom prst="rect">
            <a:avLst/>
          </a:prstGeom>
        </p:spPr>
        <p:txBody>
          <a:bodyPr wrap="none">
            <a:spAutoFit/>
          </a:bodyPr>
          <a:lstStyle/>
          <a:p>
            <a:pPr marL="0" marR="0" lvl="0" indent="0" defTabSz="456701" eaLnBrk="1" fontAlgn="auto" latinLnBrk="0" hangingPunct="1">
              <a:lnSpc>
                <a:spcPct val="100000"/>
              </a:lnSpc>
              <a:spcBef>
                <a:spcPts val="0"/>
              </a:spcBef>
              <a:spcAft>
                <a:spcPts val="0"/>
              </a:spcAft>
              <a:buClrTx/>
              <a:buSzTx/>
              <a:buFontTx/>
              <a:buNone/>
              <a:defRPr/>
            </a:pPr>
            <a:r>
              <a:rPr kumimoji="0" lang="zh-CN" altLang="en-US" sz="135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35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1929444" y="759876"/>
            <a:ext cx="1051501" cy="1541897"/>
          </a:xfrm>
          <a:prstGeom prst="rect">
            <a:avLst/>
          </a:prstGeom>
        </p:spPr>
        <p:txBody>
          <a:bodyPr wrap="square">
            <a:spAutoFit/>
          </a:bodyPr>
          <a:lstStyle/>
          <a:p>
            <a:pPr marL="0" marR="0" lvl="0" indent="0" defTabSz="456701" eaLnBrk="1" fontAlgn="auto" latinLnBrk="0" hangingPunct="1">
              <a:lnSpc>
                <a:spcPct val="130000"/>
              </a:lnSpc>
              <a:spcBef>
                <a:spcPts val="0"/>
              </a:spcBef>
              <a:spcAft>
                <a:spcPts val="0"/>
              </a:spcAft>
              <a:buClrTx/>
              <a:buSzTx/>
              <a:buFontTx/>
              <a:buNone/>
              <a:defRPr/>
            </a:pPr>
            <a:r>
              <a:rPr kumimoji="0" lang="zh-CN" altLang="en-US" sz="105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05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456701" eaLnBrk="1" fontAlgn="auto" latinLnBrk="0" hangingPunct="1">
              <a:lnSpc>
                <a:spcPct val="130000"/>
              </a:lnSpc>
              <a:spcBef>
                <a:spcPts val="0"/>
              </a:spcBef>
              <a:spcAft>
                <a:spcPts val="0"/>
              </a:spcAft>
              <a:buClrTx/>
              <a:buSzTx/>
              <a:buFontTx/>
              <a:buNone/>
              <a:defRPr/>
            </a:pPr>
            <a:endParaRPr kumimoji="0" lang="en-US" altLang="zh-CN" sz="105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456701" eaLnBrk="1" fontAlgn="auto" latinLnBrk="0" hangingPunct="1">
              <a:lnSpc>
                <a:spcPct val="130000"/>
              </a:lnSpc>
              <a:spcBef>
                <a:spcPts val="0"/>
              </a:spcBef>
              <a:spcAft>
                <a:spcPts val="0"/>
              </a:spcAft>
              <a:buClrTx/>
              <a:buSzTx/>
              <a:buFontTx/>
              <a:buNone/>
              <a:defRPr/>
            </a:pPr>
            <a:endParaRPr kumimoji="0" lang="en-US" altLang="zh-CN" sz="105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456701" eaLnBrk="1" fontAlgn="auto" latinLnBrk="0" hangingPunct="1">
              <a:lnSpc>
                <a:spcPct val="130000"/>
              </a:lnSpc>
              <a:spcBef>
                <a:spcPts val="0"/>
              </a:spcBef>
              <a:spcAft>
                <a:spcPts val="0"/>
              </a:spcAft>
              <a:buClrTx/>
              <a:buSzTx/>
              <a:buFontTx/>
              <a:buNone/>
              <a:defRPr/>
            </a:pPr>
            <a:endParaRPr kumimoji="0" lang="en-US" altLang="zh-CN" sz="105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456701" eaLnBrk="1" fontAlgn="auto" latinLnBrk="0" hangingPunct="1">
              <a:lnSpc>
                <a:spcPct val="130000"/>
              </a:lnSpc>
              <a:spcBef>
                <a:spcPts val="0"/>
              </a:spcBef>
              <a:spcAft>
                <a:spcPts val="0"/>
              </a:spcAft>
              <a:buClrTx/>
              <a:buSzTx/>
              <a:buFontTx/>
              <a:buNone/>
              <a:defRPr/>
            </a:pPr>
            <a:endParaRPr kumimoji="0" lang="en-US" altLang="zh-CN" sz="105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456701" eaLnBrk="1" fontAlgn="auto" latinLnBrk="0" hangingPunct="1">
              <a:lnSpc>
                <a:spcPct val="130000"/>
              </a:lnSpc>
              <a:spcBef>
                <a:spcPts val="0"/>
              </a:spcBef>
              <a:spcAft>
                <a:spcPts val="0"/>
              </a:spcAft>
              <a:buClrTx/>
              <a:buSzTx/>
              <a:buFontTx/>
              <a:buNone/>
              <a:defRPr/>
            </a:pPr>
            <a:endParaRPr kumimoji="0" lang="en-US" altLang="zh-CN" sz="105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456701" eaLnBrk="1" fontAlgn="auto" latinLnBrk="0" hangingPunct="1">
              <a:lnSpc>
                <a:spcPct val="130000"/>
              </a:lnSpc>
              <a:spcBef>
                <a:spcPts val="0"/>
              </a:spcBef>
              <a:spcAft>
                <a:spcPts val="0"/>
              </a:spcAft>
              <a:buClrTx/>
              <a:buSzTx/>
              <a:buFontTx/>
              <a:buNone/>
              <a:defRPr/>
            </a:pPr>
            <a:r>
              <a:rPr kumimoji="0" lang="zh-CN" altLang="en-US" sz="105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05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3114760" y="759873"/>
            <a:ext cx="5305759" cy="1962012"/>
          </a:xfrm>
          <a:prstGeom prst="rect">
            <a:avLst/>
          </a:prstGeom>
        </p:spPr>
        <p:txBody>
          <a:bodyPr wrap="square">
            <a:spAutoFit/>
          </a:bodyPr>
          <a:lstStyle/>
          <a:p>
            <a:pPr marL="0" marR="0" lvl="0" indent="0" defTabSz="685766" eaLnBrk="1" fontAlgn="auto" latinLnBrk="0" hangingPunct="1">
              <a:lnSpc>
                <a:spcPct val="130000"/>
              </a:lnSpc>
              <a:spcBef>
                <a:spcPts val="0"/>
              </a:spcBef>
              <a:spcAft>
                <a:spcPts val="0"/>
              </a:spcAft>
              <a:buClrTx/>
              <a:buSzTx/>
              <a:buFontTx/>
              <a:buNone/>
              <a:defRPr/>
            </a:pPr>
            <a:r>
              <a:rPr kumimoji="0" lang="zh-CN" altLang="en-US" sz="105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05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05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05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85766" eaLnBrk="1" fontAlgn="auto" latinLnBrk="0" hangingPunct="1">
              <a:lnSpc>
                <a:spcPct val="130000"/>
              </a:lnSpc>
              <a:spcBef>
                <a:spcPts val="0"/>
              </a:spcBef>
              <a:spcAft>
                <a:spcPts val="0"/>
              </a:spcAft>
              <a:buClrTx/>
              <a:buSzTx/>
              <a:buFontTx/>
              <a:buNone/>
              <a:defRPr/>
            </a:pPr>
            <a:r>
              <a:rPr kumimoji="0" lang="zh-CN" altLang="en-US" sz="105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05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05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05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05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05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05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456701" eaLnBrk="1" fontAlgn="auto" latinLnBrk="0" hangingPunct="1">
              <a:lnSpc>
                <a:spcPct val="130000"/>
              </a:lnSpc>
              <a:spcBef>
                <a:spcPts val="0"/>
              </a:spcBef>
              <a:spcAft>
                <a:spcPts val="0"/>
              </a:spcAft>
              <a:buClrTx/>
              <a:buSzTx/>
              <a:buFontTx/>
              <a:buNone/>
              <a:defRPr/>
            </a:pPr>
            <a:endParaRPr kumimoji="0" lang="en-US" altLang="zh-CN" sz="105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456701" eaLnBrk="1" fontAlgn="auto" latinLnBrk="0" hangingPunct="1">
              <a:lnSpc>
                <a:spcPct val="130000"/>
              </a:lnSpc>
              <a:spcBef>
                <a:spcPts val="0"/>
              </a:spcBef>
              <a:spcAft>
                <a:spcPts val="0"/>
              </a:spcAft>
              <a:buClrTx/>
              <a:buSzTx/>
              <a:buFontTx/>
              <a:buNone/>
              <a:defRPr/>
            </a:pPr>
            <a:endParaRPr kumimoji="0" lang="en-US" altLang="zh-CN" sz="105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456701" eaLnBrk="1" fontAlgn="auto" latinLnBrk="0" hangingPunct="1">
              <a:lnSpc>
                <a:spcPct val="130000"/>
              </a:lnSpc>
              <a:spcBef>
                <a:spcPts val="0"/>
              </a:spcBef>
              <a:spcAft>
                <a:spcPts val="0"/>
              </a:spcAft>
              <a:buClrTx/>
              <a:buSzTx/>
              <a:buFontTx/>
              <a:buNone/>
              <a:defRPr/>
            </a:pPr>
            <a:r>
              <a:rPr kumimoji="0" lang="en-US" altLang="zh-CN" sz="105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05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05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456701" eaLnBrk="1" fontAlgn="auto" latinLnBrk="0" hangingPunct="1">
              <a:lnSpc>
                <a:spcPct val="130000"/>
              </a:lnSpc>
              <a:spcBef>
                <a:spcPts val="0"/>
              </a:spcBef>
              <a:spcAft>
                <a:spcPts val="0"/>
              </a:spcAft>
              <a:buClrTx/>
              <a:buSzTx/>
              <a:buFontTx/>
              <a:buNone/>
              <a:defRPr/>
            </a:pPr>
            <a:r>
              <a:rPr kumimoji="0" lang="en-US" altLang="zh-CN" sz="105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05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05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05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05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330455" y="182450"/>
            <a:ext cx="630301" cy="207749"/>
          </a:xfrm>
          <a:prstGeom prst="rect">
            <a:avLst/>
          </a:prstGeom>
        </p:spPr>
        <p:txBody>
          <a:bodyPr wrap="none">
            <a:spAutoFit/>
          </a:bodyPr>
          <a:lstStyle/>
          <a:p>
            <a:pPr marL="0" marR="0" lvl="0" indent="0" defTabSz="456701" eaLnBrk="1" fontAlgn="auto" latinLnBrk="0" hangingPunct="1">
              <a:lnSpc>
                <a:spcPct val="100000"/>
              </a:lnSpc>
              <a:spcBef>
                <a:spcPts val="0"/>
              </a:spcBef>
              <a:spcAft>
                <a:spcPts val="0"/>
              </a:spcAft>
              <a:buClrTx/>
              <a:buSzTx/>
              <a:buFontTx/>
              <a:buNone/>
              <a:defRPr/>
            </a:pPr>
            <a:r>
              <a:rPr kumimoji="1" lang="en-US" altLang="zh-CN" sz="75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75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引用">
    <p:spTree>
      <p:nvGrpSpPr>
        <p:cNvPr id="1" name=""/>
        <p:cNvGrpSpPr/>
        <p:nvPr/>
      </p:nvGrpSpPr>
      <p:grpSpPr>
        <a:xfrm>
          <a:off x="0" y="0"/>
          <a:ext cx="0" cy="0"/>
          <a:chOff x="0" y="0"/>
          <a:chExt cx="0" cy="0"/>
        </a:xfrm>
      </p:grpSpPr>
      <p:sp>
        <p:nvSpPr>
          <p:cNvPr id="2" name="标题 1"/>
          <p:cNvSpPr>
            <a:spLocks noGrp="1"/>
          </p:cNvSpPr>
          <p:nvPr>
            <p:ph type="title"/>
          </p:nvPr>
        </p:nvSpPr>
        <p:spPr>
          <a:xfrm>
            <a:off x="602457" y="393491"/>
            <a:ext cx="6728242" cy="663575"/>
          </a:xfrm>
        </p:spPr>
        <p:txBody>
          <a:bodyPr lIns="0"/>
          <a:lstStyle>
            <a:lvl1pPr>
              <a:defRPr b="1">
                <a:solidFill>
                  <a:schemeClr val="accent2"/>
                </a:solidFill>
              </a:defRPr>
            </a:lvl1pPr>
          </a:lstStyle>
          <a:p>
            <a:r>
              <a:rPr lang="zh-CN" altLang="en-US" dirty="0"/>
              <a:t>单击此处编辑母版标题样式</a:t>
            </a:r>
          </a:p>
        </p:txBody>
      </p:sp>
      <p:grpSp>
        <p:nvGrpSpPr>
          <p:cNvPr id="245" name="组合 244"/>
          <p:cNvGrpSpPr/>
          <p:nvPr userDrawn="1"/>
        </p:nvGrpSpPr>
        <p:grpSpPr>
          <a:xfrm>
            <a:off x="7421317" y="468793"/>
            <a:ext cx="1110428" cy="458860"/>
            <a:chOff x="2558030" y="228446"/>
            <a:chExt cx="6774643" cy="2099603"/>
          </a:xfrm>
        </p:grpSpPr>
        <p:grpSp>
          <p:nvGrpSpPr>
            <p:cNvPr id="246" name="íšḻîďê"/>
            <p:cNvGrpSpPr/>
            <p:nvPr userDrawn="1"/>
          </p:nvGrpSpPr>
          <p:grpSpPr>
            <a:xfrm>
              <a:off x="2558030" y="228446"/>
              <a:ext cx="2085857" cy="2099603"/>
              <a:chOff x="3551238" y="3067050"/>
              <a:chExt cx="722313" cy="727075"/>
            </a:xfrm>
          </p:grpSpPr>
          <p:sp>
            <p:nvSpPr>
              <p:cNvPr id="27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endParaRPr sz="1350"/>
              </a:p>
            </p:txBody>
          </p:sp>
          <p:sp>
            <p:nvSpPr>
              <p:cNvPr id="27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8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8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8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9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9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9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30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30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30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30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1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1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2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2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2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4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nvGrpSpPr>
            <p:cNvPr id="247" name="íşḷïḑe"/>
            <p:cNvGrpSpPr/>
            <p:nvPr userDrawn="1"/>
          </p:nvGrpSpPr>
          <p:grpSpPr>
            <a:xfrm>
              <a:off x="4894762" y="471192"/>
              <a:ext cx="4437911" cy="1614111"/>
              <a:chOff x="4412452" y="3106738"/>
              <a:chExt cx="2312689" cy="841148"/>
            </a:xfrm>
          </p:grpSpPr>
          <p:grpSp>
            <p:nvGrpSpPr>
              <p:cNvPr id="248" name="îṥľíḑé"/>
              <p:cNvGrpSpPr/>
              <p:nvPr/>
            </p:nvGrpSpPr>
            <p:grpSpPr>
              <a:xfrm>
                <a:off x="4422776" y="3106738"/>
                <a:ext cx="2293937" cy="617538"/>
                <a:chOff x="4422776" y="3106738"/>
                <a:chExt cx="2293937" cy="617538"/>
              </a:xfrm>
            </p:grpSpPr>
            <p:sp>
              <p:nvSpPr>
                <p:cNvPr id="26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nvGrpSpPr>
              <p:cNvPr id="249" name="ïšľîḍê"/>
              <p:cNvGrpSpPr/>
              <p:nvPr/>
            </p:nvGrpSpPr>
            <p:grpSpPr>
              <a:xfrm>
                <a:off x="4412452" y="3781425"/>
                <a:ext cx="2312689" cy="166461"/>
                <a:chOff x="6986588" y="3521075"/>
                <a:chExt cx="1654176" cy="119063"/>
              </a:xfrm>
            </p:grpSpPr>
            <p:sp>
              <p:nvSpPr>
                <p:cNvPr id="25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grpSp>
      <p:cxnSp>
        <p:nvCxnSpPr>
          <p:cNvPr id="4" name="直线连接符 3"/>
          <p:cNvCxnSpPr/>
          <p:nvPr userDrawn="1"/>
        </p:nvCxnSpPr>
        <p:spPr>
          <a:xfrm>
            <a:off x="0" y="1016000"/>
            <a:ext cx="9144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brightnessContrast bright="72000"/>
                    </a14:imgEffect>
                    <a14:imgEffect>
                      <a14:colorTemperature colorTemp="9660"/>
                    </a14:imgEffect>
                    <a14:imgEffect>
                      <a14:saturation sat="111000"/>
                    </a14:imgEffect>
                  </a14:imgLayer>
                </a14:imgProps>
              </a:ext>
              <a:ext uri="{28A0092B-C50C-407E-A947-70E740481C1C}">
                <a14:useLocalDpi xmlns:a14="http://schemas.microsoft.com/office/drawing/2010/main" val="0"/>
              </a:ext>
            </a:extLst>
          </a:blip>
          <a:srcRect l="38743" t="8413"/>
          <a:stretch>
            <a:fillRect/>
          </a:stretch>
        </p:blipFill>
        <p:spPr>
          <a:xfrm flipH="1">
            <a:off x="1" y="60500"/>
            <a:ext cx="718958" cy="955500"/>
          </a:xfrm>
          <a:prstGeom prst="rect">
            <a:avLst/>
          </a:prstGeom>
        </p:spPr>
      </p:pic>
      <p:grpSp>
        <p:nvGrpSpPr>
          <p:cNvPr id="108" name="组合 107"/>
          <p:cNvGrpSpPr/>
          <p:nvPr userDrawn="1"/>
        </p:nvGrpSpPr>
        <p:grpSpPr>
          <a:xfrm flipH="1">
            <a:off x="5311444" y="1542469"/>
            <a:ext cx="2509910" cy="2744651"/>
            <a:chOff x="5391486" y="1250127"/>
            <a:chExt cx="1521247" cy="1247642"/>
          </a:xfrm>
        </p:grpSpPr>
        <p:sp>
          <p:nvSpPr>
            <p:cNvPr id="109" name="任意形状 108"/>
            <p:cNvSpPr/>
            <p:nvPr/>
          </p:nvSpPr>
          <p:spPr>
            <a:xfrm>
              <a:off x="5391486" y="1250127"/>
              <a:ext cx="634765" cy="1247642"/>
            </a:xfrm>
            <a:custGeom>
              <a:avLst/>
              <a:gdLst/>
              <a:ahLst/>
              <a:cxnLst/>
              <a:rect l="l" t="t" r="r" b="b"/>
              <a:pathLst>
                <a:path w="634765" h="1247642">
                  <a:moveTo>
                    <a:pt x="353863" y="0"/>
                  </a:moveTo>
                  <a:lnTo>
                    <a:pt x="598284" y="0"/>
                  </a:lnTo>
                  <a:lnTo>
                    <a:pt x="324678" y="612877"/>
                  </a:lnTo>
                  <a:lnTo>
                    <a:pt x="634765" y="612877"/>
                  </a:lnTo>
                  <a:lnTo>
                    <a:pt x="634765" y="1247642"/>
                  </a:lnTo>
                  <a:lnTo>
                    <a:pt x="0" y="1247642"/>
                  </a:lnTo>
                  <a:lnTo>
                    <a:pt x="0" y="609229"/>
                  </a:lnTo>
                  <a:lnTo>
                    <a:pt x="353863" y="0"/>
                  </a:lnTo>
                  <a:close/>
                </a:path>
              </a:pathLst>
            </a:custGeom>
            <a:solidFill>
              <a:schemeClr val="tx2">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350"/>
            </a:p>
          </p:txBody>
        </p:sp>
        <p:sp>
          <p:nvSpPr>
            <p:cNvPr id="111" name="任意形状 110"/>
            <p:cNvSpPr/>
            <p:nvPr/>
          </p:nvSpPr>
          <p:spPr>
            <a:xfrm>
              <a:off x="6277968" y="1250127"/>
              <a:ext cx="634765" cy="1247642"/>
            </a:xfrm>
            <a:custGeom>
              <a:avLst/>
              <a:gdLst/>
              <a:ahLst/>
              <a:cxnLst/>
              <a:rect l="l" t="t" r="r" b="b"/>
              <a:pathLst>
                <a:path w="634765" h="1247642">
                  <a:moveTo>
                    <a:pt x="353863" y="0"/>
                  </a:moveTo>
                  <a:lnTo>
                    <a:pt x="598284" y="0"/>
                  </a:lnTo>
                  <a:lnTo>
                    <a:pt x="324678" y="612877"/>
                  </a:lnTo>
                  <a:lnTo>
                    <a:pt x="634765" y="612877"/>
                  </a:lnTo>
                  <a:lnTo>
                    <a:pt x="634765" y="1247642"/>
                  </a:lnTo>
                  <a:lnTo>
                    <a:pt x="0" y="1247642"/>
                  </a:lnTo>
                  <a:lnTo>
                    <a:pt x="0" y="609229"/>
                  </a:lnTo>
                  <a:lnTo>
                    <a:pt x="353863" y="0"/>
                  </a:lnTo>
                  <a:close/>
                </a:path>
              </a:pathLst>
            </a:custGeom>
            <a:solidFill>
              <a:schemeClr val="tx2">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350"/>
            </a:p>
          </p:txBody>
        </p:sp>
      </p:grpSp>
      <p:sp>
        <p:nvSpPr>
          <p:cNvPr id="113" name="矩形标注 112"/>
          <p:cNvSpPr/>
          <p:nvPr userDrawn="1"/>
        </p:nvSpPr>
        <p:spPr>
          <a:xfrm>
            <a:off x="3221832" y="1792186"/>
            <a:ext cx="5319712" cy="3985468"/>
          </a:xfrm>
          <a:prstGeom prst="wedgeRectCallout">
            <a:avLst>
              <a:gd name="adj1" fmla="val -57128"/>
              <a:gd name="adj2" fmla="val -8009"/>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5000" tIns="135000" rIns="135000" bIns="135000" numCol="1" spcCol="0" rtlCol="0" fromWordArt="0" anchor="t" anchorCtr="0" forceAA="0" compatLnSpc="1">
            <a:normAutofit/>
          </a:bodyPr>
          <a:lstStyle/>
          <a:p>
            <a:pPr>
              <a:lnSpc>
                <a:spcPct val="130000"/>
              </a:lnSpc>
            </a:pPr>
            <a:endParaRPr kumimoji="1" lang="en-US" altLang="zh-CN" sz="1500" dirty="0">
              <a:solidFill>
                <a:schemeClr val="tx1">
                  <a:lumMod val="75000"/>
                  <a:lumOff val="25000"/>
                </a:schemeClr>
              </a:solidFill>
            </a:endParaRPr>
          </a:p>
          <a:p>
            <a:pPr>
              <a:lnSpc>
                <a:spcPct val="130000"/>
              </a:lnSpc>
            </a:pPr>
            <a:endParaRPr kumimoji="1" lang="en-US" altLang="zh-CN" sz="1500" dirty="0">
              <a:solidFill>
                <a:schemeClr val="tx1">
                  <a:lumMod val="75000"/>
                  <a:lumOff val="25000"/>
                </a:schemeClr>
              </a:solidFill>
            </a:endParaRPr>
          </a:p>
          <a:p>
            <a:pPr>
              <a:lnSpc>
                <a:spcPct val="130000"/>
              </a:lnSpc>
            </a:pPr>
            <a:endParaRPr kumimoji="1" lang="en-US" altLang="zh-CN" sz="1500" dirty="0">
              <a:solidFill>
                <a:schemeClr val="tx1">
                  <a:lumMod val="75000"/>
                  <a:lumOff val="25000"/>
                </a:schemeClr>
              </a:solidFill>
            </a:endParaRPr>
          </a:p>
        </p:txBody>
      </p:sp>
      <p:sp>
        <p:nvSpPr>
          <p:cNvPr id="114" name="椭圆 113"/>
          <p:cNvSpPr/>
          <p:nvPr userDrawn="1"/>
        </p:nvSpPr>
        <p:spPr>
          <a:xfrm>
            <a:off x="746157" y="1801406"/>
            <a:ext cx="1939895" cy="2586526"/>
          </a:xfrm>
          <a:prstGeom prst="ellipse">
            <a:avLst/>
          </a:prstGeom>
          <a:noFill/>
          <a:ln cmpd="thickThin">
            <a:solidFill>
              <a:schemeClr val="accent2"/>
            </a:solidFill>
            <a:prstDash val="dash"/>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kumimoji="1" lang="zh-CN" altLang="en-US" sz="1350"/>
          </a:p>
        </p:txBody>
      </p:sp>
      <p:sp>
        <p:nvSpPr>
          <p:cNvPr id="117" name="图片占位符 116"/>
          <p:cNvSpPr>
            <a:spLocks noGrp="1"/>
          </p:cNvSpPr>
          <p:nvPr>
            <p:ph type="pic" sz="quarter" idx="10"/>
          </p:nvPr>
        </p:nvSpPr>
        <p:spPr>
          <a:xfrm>
            <a:off x="854603" y="1946004"/>
            <a:ext cx="1722999" cy="2297332"/>
          </a:xfrm>
          <a:custGeom>
            <a:avLst/>
            <a:gdLst>
              <a:gd name="connsiteX0" fmla="*/ 1148666 w 2297332"/>
              <a:gd name="connsiteY0" fmla="*/ 0 h 2297332"/>
              <a:gd name="connsiteX1" fmla="*/ 2297332 w 2297332"/>
              <a:gd name="connsiteY1" fmla="*/ 1148666 h 2297332"/>
              <a:gd name="connsiteX2" fmla="*/ 1148666 w 2297332"/>
              <a:gd name="connsiteY2" fmla="*/ 2297332 h 2297332"/>
              <a:gd name="connsiteX3" fmla="*/ 0 w 2297332"/>
              <a:gd name="connsiteY3" fmla="*/ 1148666 h 2297332"/>
              <a:gd name="connsiteX4" fmla="*/ 1148666 w 2297332"/>
              <a:gd name="connsiteY4" fmla="*/ 0 h 229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332" h="2297332">
                <a:moveTo>
                  <a:pt x="1148666" y="0"/>
                </a:moveTo>
                <a:cubicBezTo>
                  <a:pt x="1783057" y="0"/>
                  <a:pt x="2297332" y="514275"/>
                  <a:pt x="2297332" y="1148666"/>
                </a:cubicBezTo>
                <a:cubicBezTo>
                  <a:pt x="2297332" y="1783057"/>
                  <a:pt x="1783057" y="2297332"/>
                  <a:pt x="1148666" y="2297332"/>
                </a:cubicBezTo>
                <a:cubicBezTo>
                  <a:pt x="514275" y="2297332"/>
                  <a:pt x="0" y="1783057"/>
                  <a:pt x="0" y="1148666"/>
                </a:cubicBezTo>
                <a:cubicBezTo>
                  <a:pt x="0" y="514275"/>
                  <a:pt x="514275" y="0"/>
                  <a:pt x="1148666" y="0"/>
                </a:cubicBezTo>
                <a:close/>
              </a:path>
            </a:pathLst>
          </a:custGeom>
          <a:ln w="12700">
            <a:solidFill>
              <a:schemeClr val="accent2"/>
            </a:solidFill>
          </a:ln>
        </p:spPr>
        <p:txBody>
          <a:bodyPr wrap="square">
            <a:noAutofit/>
          </a:bodyPr>
          <a:lstStyle/>
          <a:p>
            <a:endParaRPr kumimoji="1"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单张图片1">
    <p:spTree>
      <p:nvGrpSpPr>
        <p:cNvPr id="1" name=""/>
        <p:cNvGrpSpPr/>
        <p:nvPr/>
      </p:nvGrpSpPr>
      <p:grpSpPr>
        <a:xfrm>
          <a:off x="0" y="0"/>
          <a:ext cx="0" cy="0"/>
          <a:chOff x="0" y="0"/>
          <a:chExt cx="0" cy="0"/>
        </a:xfrm>
      </p:grpSpPr>
      <p:sp>
        <p:nvSpPr>
          <p:cNvPr id="2" name="标题 1"/>
          <p:cNvSpPr>
            <a:spLocks noGrp="1"/>
          </p:cNvSpPr>
          <p:nvPr>
            <p:ph type="title"/>
          </p:nvPr>
        </p:nvSpPr>
        <p:spPr>
          <a:xfrm>
            <a:off x="602457" y="393491"/>
            <a:ext cx="6728242" cy="663575"/>
          </a:xfrm>
        </p:spPr>
        <p:txBody>
          <a:bodyPr lIns="0"/>
          <a:lstStyle>
            <a:lvl1pPr>
              <a:defRPr b="1">
                <a:solidFill>
                  <a:schemeClr val="accent2"/>
                </a:solidFill>
              </a:defRPr>
            </a:lvl1pPr>
          </a:lstStyle>
          <a:p>
            <a:r>
              <a:rPr lang="zh-CN" altLang="en-US" dirty="0"/>
              <a:t>单击此处编辑母版标题样式</a:t>
            </a:r>
          </a:p>
        </p:txBody>
      </p:sp>
      <p:grpSp>
        <p:nvGrpSpPr>
          <p:cNvPr id="245" name="组合 244"/>
          <p:cNvGrpSpPr/>
          <p:nvPr userDrawn="1"/>
        </p:nvGrpSpPr>
        <p:grpSpPr>
          <a:xfrm>
            <a:off x="7421317" y="468793"/>
            <a:ext cx="1110428" cy="458860"/>
            <a:chOff x="2558030" y="228446"/>
            <a:chExt cx="6774643" cy="2099603"/>
          </a:xfrm>
        </p:grpSpPr>
        <p:grpSp>
          <p:nvGrpSpPr>
            <p:cNvPr id="246" name="íšḻîďê"/>
            <p:cNvGrpSpPr/>
            <p:nvPr userDrawn="1"/>
          </p:nvGrpSpPr>
          <p:grpSpPr>
            <a:xfrm>
              <a:off x="2558030" y="228446"/>
              <a:ext cx="2085857" cy="2099603"/>
              <a:chOff x="3551238" y="3067050"/>
              <a:chExt cx="722313" cy="727075"/>
            </a:xfrm>
          </p:grpSpPr>
          <p:sp>
            <p:nvSpPr>
              <p:cNvPr id="27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endParaRPr sz="1350"/>
              </a:p>
            </p:txBody>
          </p:sp>
          <p:sp>
            <p:nvSpPr>
              <p:cNvPr id="27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8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8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8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9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9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9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30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30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30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30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1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1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2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2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2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4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nvGrpSpPr>
            <p:cNvPr id="247" name="íşḷïḑe"/>
            <p:cNvGrpSpPr/>
            <p:nvPr userDrawn="1"/>
          </p:nvGrpSpPr>
          <p:grpSpPr>
            <a:xfrm>
              <a:off x="4894762" y="471192"/>
              <a:ext cx="4437911" cy="1614111"/>
              <a:chOff x="4412452" y="3106738"/>
              <a:chExt cx="2312689" cy="841148"/>
            </a:xfrm>
          </p:grpSpPr>
          <p:grpSp>
            <p:nvGrpSpPr>
              <p:cNvPr id="248" name="îṥľíḑé"/>
              <p:cNvGrpSpPr/>
              <p:nvPr/>
            </p:nvGrpSpPr>
            <p:grpSpPr>
              <a:xfrm>
                <a:off x="4422776" y="3106738"/>
                <a:ext cx="2293937" cy="617538"/>
                <a:chOff x="4422776" y="3106738"/>
                <a:chExt cx="2293937" cy="617538"/>
              </a:xfrm>
            </p:grpSpPr>
            <p:sp>
              <p:nvSpPr>
                <p:cNvPr id="26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nvGrpSpPr>
              <p:cNvPr id="249" name="ïšľîḍê"/>
              <p:cNvGrpSpPr/>
              <p:nvPr/>
            </p:nvGrpSpPr>
            <p:grpSpPr>
              <a:xfrm>
                <a:off x="4412452" y="3781425"/>
                <a:ext cx="2312689" cy="166461"/>
                <a:chOff x="6986588" y="3521075"/>
                <a:chExt cx="1654176" cy="119063"/>
              </a:xfrm>
            </p:grpSpPr>
            <p:sp>
              <p:nvSpPr>
                <p:cNvPr id="25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grpSp>
      <p:cxnSp>
        <p:nvCxnSpPr>
          <p:cNvPr id="4" name="直线连接符 3"/>
          <p:cNvCxnSpPr/>
          <p:nvPr userDrawn="1"/>
        </p:nvCxnSpPr>
        <p:spPr>
          <a:xfrm>
            <a:off x="0" y="1016000"/>
            <a:ext cx="9144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brightnessContrast bright="72000"/>
                    </a14:imgEffect>
                    <a14:imgEffect>
                      <a14:colorTemperature colorTemp="9660"/>
                    </a14:imgEffect>
                    <a14:imgEffect>
                      <a14:saturation sat="111000"/>
                    </a14:imgEffect>
                  </a14:imgLayer>
                </a14:imgProps>
              </a:ext>
              <a:ext uri="{28A0092B-C50C-407E-A947-70E740481C1C}">
                <a14:useLocalDpi xmlns:a14="http://schemas.microsoft.com/office/drawing/2010/main" val="0"/>
              </a:ext>
            </a:extLst>
          </a:blip>
          <a:srcRect l="38743" t="8413"/>
          <a:stretch>
            <a:fillRect/>
          </a:stretch>
        </p:blipFill>
        <p:spPr>
          <a:xfrm flipH="1">
            <a:off x="1" y="60500"/>
            <a:ext cx="718958" cy="955500"/>
          </a:xfrm>
          <a:prstGeom prst="rect">
            <a:avLst/>
          </a:prstGeom>
        </p:spPr>
      </p:pic>
      <p:grpSp>
        <p:nvGrpSpPr>
          <p:cNvPr id="107" name="组合 106"/>
          <p:cNvGrpSpPr/>
          <p:nvPr userDrawn="1"/>
        </p:nvGrpSpPr>
        <p:grpSpPr>
          <a:xfrm>
            <a:off x="602456" y="1402938"/>
            <a:ext cx="3972273" cy="4835897"/>
            <a:chOff x="803275" y="1402933"/>
            <a:chExt cx="5296364" cy="4835897"/>
          </a:xfrm>
        </p:grpSpPr>
        <p:sp>
          <p:nvSpPr>
            <p:cNvPr id="108" name="矩形 107"/>
            <p:cNvSpPr/>
            <p:nvPr/>
          </p:nvSpPr>
          <p:spPr>
            <a:xfrm>
              <a:off x="806914" y="1402933"/>
              <a:ext cx="5292725" cy="483276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1500" dirty="0">
                <a:solidFill>
                  <a:schemeClr val="tx1">
                    <a:lumMod val="75000"/>
                    <a:lumOff val="25000"/>
                  </a:schemeClr>
                </a:solidFill>
              </a:endParaRPr>
            </a:p>
          </p:txBody>
        </p:sp>
        <p:sp>
          <p:nvSpPr>
            <p:cNvPr id="109" name="矩形 108"/>
            <p:cNvSpPr/>
            <p:nvPr/>
          </p:nvSpPr>
          <p:spPr>
            <a:xfrm>
              <a:off x="803275" y="1402933"/>
              <a:ext cx="136003" cy="11020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1500" dirty="0">
                <a:solidFill>
                  <a:schemeClr val="tx1">
                    <a:lumMod val="75000"/>
                    <a:lumOff val="25000"/>
                  </a:schemeClr>
                </a:solidFill>
              </a:endParaRPr>
            </a:p>
          </p:txBody>
        </p:sp>
        <p:sp>
          <p:nvSpPr>
            <p:cNvPr id="111" name="矩形 110"/>
            <p:cNvSpPr/>
            <p:nvPr/>
          </p:nvSpPr>
          <p:spPr>
            <a:xfrm>
              <a:off x="5959997" y="1402933"/>
              <a:ext cx="136003" cy="11020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1500" dirty="0">
                <a:solidFill>
                  <a:schemeClr val="tx1">
                    <a:lumMod val="75000"/>
                    <a:lumOff val="25000"/>
                  </a:schemeClr>
                </a:solidFill>
              </a:endParaRPr>
            </a:p>
          </p:txBody>
        </p:sp>
        <p:sp>
          <p:nvSpPr>
            <p:cNvPr id="112" name="矩形 111"/>
            <p:cNvSpPr/>
            <p:nvPr/>
          </p:nvSpPr>
          <p:spPr>
            <a:xfrm>
              <a:off x="808355" y="6111435"/>
              <a:ext cx="136003" cy="12739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1500" dirty="0">
                <a:solidFill>
                  <a:schemeClr val="tx1">
                    <a:lumMod val="75000"/>
                    <a:lumOff val="25000"/>
                  </a:schemeClr>
                </a:solidFill>
              </a:endParaRPr>
            </a:p>
          </p:txBody>
        </p:sp>
        <p:sp>
          <p:nvSpPr>
            <p:cNvPr id="113" name="矩形 112"/>
            <p:cNvSpPr/>
            <p:nvPr/>
          </p:nvSpPr>
          <p:spPr>
            <a:xfrm>
              <a:off x="5959997" y="6111435"/>
              <a:ext cx="136003" cy="12739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1500" dirty="0">
                <a:solidFill>
                  <a:schemeClr val="tx1">
                    <a:lumMod val="75000"/>
                    <a:lumOff val="25000"/>
                  </a:schemeClr>
                </a:solidFill>
              </a:endParaRPr>
            </a:p>
          </p:txBody>
        </p:sp>
      </p:grpSp>
      <p:sp>
        <p:nvSpPr>
          <p:cNvPr id="5" name="图片占位符 4"/>
          <p:cNvSpPr>
            <a:spLocks noGrp="1"/>
          </p:cNvSpPr>
          <p:nvPr>
            <p:ph type="pic" sz="quarter" idx="11"/>
          </p:nvPr>
        </p:nvSpPr>
        <p:spPr>
          <a:xfrm>
            <a:off x="704458" y="1513139"/>
            <a:ext cx="3773652" cy="4598296"/>
          </a:xfrm>
        </p:spPr>
        <p:txBody>
          <a:bodyPr/>
          <a:lstStyle/>
          <a:p>
            <a:endParaRPr kumimoji="1"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单张图片2">
    <p:spTree>
      <p:nvGrpSpPr>
        <p:cNvPr id="1" name=""/>
        <p:cNvGrpSpPr/>
        <p:nvPr/>
      </p:nvGrpSpPr>
      <p:grpSpPr>
        <a:xfrm>
          <a:off x="0" y="0"/>
          <a:ext cx="0" cy="0"/>
          <a:chOff x="0" y="0"/>
          <a:chExt cx="0" cy="0"/>
        </a:xfrm>
      </p:grpSpPr>
      <p:sp>
        <p:nvSpPr>
          <p:cNvPr id="2" name="标题 1"/>
          <p:cNvSpPr>
            <a:spLocks noGrp="1"/>
          </p:cNvSpPr>
          <p:nvPr>
            <p:ph type="title"/>
          </p:nvPr>
        </p:nvSpPr>
        <p:spPr>
          <a:xfrm>
            <a:off x="602457" y="393491"/>
            <a:ext cx="6728242" cy="663575"/>
          </a:xfrm>
        </p:spPr>
        <p:txBody>
          <a:bodyPr lIns="0"/>
          <a:lstStyle>
            <a:lvl1pPr>
              <a:defRPr b="1">
                <a:solidFill>
                  <a:schemeClr val="accent2"/>
                </a:solidFill>
              </a:defRPr>
            </a:lvl1pPr>
          </a:lstStyle>
          <a:p>
            <a:r>
              <a:rPr lang="zh-CN" altLang="en-US" dirty="0"/>
              <a:t>单击此处编辑母版标题样式</a:t>
            </a:r>
          </a:p>
        </p:txBody>
      </p:sp>
      <p:grpSp>
        <p:nvGrpSpPr>
          <p:cNvPr id="245" name="组合 244"/>
          <p:cNvGrpSpPr/>
          <p:nvPr userDrawn="1"/>
        </p:nvGrpSpPr>
        <p:grpSpPr>
          <a:xfrm>
            <a:off x="7421317" y="468793"/>
            <a:ext cx="1110428" cy="458860"/>
            <a:chOff x="2558030" y="228446"/>
            <a:chExt cx="6774643" cy="2099603"/>
          </a:xfrm>
        </p:grpSpPr>
        <p:grpSp>
          <p:nvGrpSpPr>
            <p:cNvPr id="246" name="íšḻîďê"/>
            <p:cNvGrpSpPr/>
            <p:nvPr userDrawn="1"/>
          </p:nvGrpSpPr>
          <p:grpSpPr>
            <a:xfrm>
              <a:off x="2558030" y="228446"/>
              <a:ext cx="2085857" cy="2099603"/>
              <a:chOff x="3551238" y="3067050"/>
              <a:chExt cx="722313" cy="727075"/>
            </a:xfrm>
          </p:grpSpPr>
          <p:sp>
            <p:nvSpPr>
              <p:cNvPr id="27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endParaRPr sz="1350"/>
              </a:p>
            </p:txBody>
          </p:sp>
          <p:sp>
            <p:nvSpPr>
              <p:cNvPr id="27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8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8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8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9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9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9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30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30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30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30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1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1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2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2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2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4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nvGrpSpPr>
            <p:cNvPr id="247" name="íşḷïḑe"/>
            <p:cNvGrpSpPr/>
            <p:nvPr userDrawn="1"/>
          </p:nvGrpSpPr>
          <p:grpSpPr>
            <a:xfrm>
              <a:off x="4894762" y="471192"/>
              <a:ext cx="4437911" cy="1614111"/>
              <a:chOff x="4412452" y="3106738"/>
              <a:chExt cx="2312689" cy="841148"/>
            </a:xfrm>
          </p:grpSpPr>
          <p:grpSp>
            <p:nvGrpSpPr>
              <p:cNvPr id="248" name="îṥľíḑé"/>
              <p:cNvGrpSpPr/>
              <p:nvPr/>
            </p:nvGrpSpPr>
            <p:grpSpPr>
              <a:xfrm>
                <a:off x="4422776" y="3106738"/>
                <a:ext cx="2293937" cy="617538"/>
                <a:chOff x="4422776" y="3106738"/>
                <a:chExt cx="2293937" cy="617538"/>
              </a:xfrm>
            </p:grpSpPr>
            <p:sp>
              <p:nvSpPr>
                <p:cNvPr id="26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nvGrpSpPr>
              <p:cNvPr id="249" name="ïšľîḍê"/>
              <p:cNvGrpSpPr/>
              <p:nvPr/>
            </p:nvGrpSpPr>
            <p:grpSpPr>
              <a:xfrm>
                <a:off x="4412452" y="3781425"/>
                <a:ext cx="2312689" cy="166461"/>
                <a:chOff x="6986588" y="3521075"/>
                <a:chExt cx="1654176" cy="119063"/>
              </a:xfrm>
            </p:grpSpPr>
            <p:sp>
              <p:nvSpPr>
                <p:cNvPr id="25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grpSp>
      <p:cxnSp>
        <p:nvCxnSpPr>
          <p:cNvPr id="4" name="直线连接符 3"/>
          <p:cNvCxnSpPr/>
          <p:nvPr userDrawn="1"/>
        </p:nvCxnSpPr>
        <p:spPr>
          <a:xfrm>
            <a:off x="0" y="1016000"/>
            <a:ext cx="9144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brightnessContrast bright="72000"/>
                    </a14:imgEffect>
                    <a14:imgEffect>
                      <a14:colorTemperature colorTemp="9660"/>
                    </a14:imgEffect>
                    <a14:imgEffect>
                      <a14:saturation sat="111000"/>
                    </a14:imgEffect>
                  </a14:imgLayer>
                </a14:imgProps>
              </a:ext>
              <a:ext uri="{28A0092B-C50C-407E-A947-70E740481C1C}">
                <a14:useLocalDpi xmlns:a14="http://schemas.microsoft.com/office/drawing/2010/main" val="0"/>
              </a:ext>
            </a:extLst>
          </a:blip>
          <a:srcRect l="38743" t="8413"/>
          <a:stretch>
            <a:fillRect/>
          </a:stretch>
        </p:blipFill>
        <p:spPr>
          <a:xfrm flipH="1">
            <a:off x="1" y="60500"/>
            <a:ext cx="718958" cy="955500"/>
          </a:xfrm>
          <a:prstGeom prst="rect">
            <a:avLst/>
          </a:prstGeom>
        </p:spPr>
      </p:pic>
      <p:sp>
        <p:nvSpPr>
          <p:cNvPr id="5" name="图片占位符 4"/>
          <p:cNvSpPr>
            <a:spLocks noGrp="1"/>
          </p:cNvSpPr>
          <p:nvPr>
            <p:ph type="pic" sz="quarter" idx="11"/>
          </p:nvPr>
        </p:nvSpPr>
        <p:spPr>
          <a:xfrm>
            <a:off x="602458" y="1160464"/>
            <a:ext cx="7939088" cy="2344526"/>
          </a:xfrm>
        </p:spPr>
        <p:txBody>
          <a:bodyPr/>
          <a:lstStyle/>
          <a:p>
            <a:endParaRPr kumimoji="1"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两张图片">
    <p:spTree>
      <p:nvGrpSpPr>
        <p:cNvPr id="1" name=""/>
        <p:cNvGrpSpPr/>
        <p:nvPr/>
      </p:nvGrpSpPr>
      <p:grpSpPr>
        <a:xfrm>
          <a:off x="0" y="0"/>
          <a:ext cx="0" cy="0"/>
          <a:chOff x="0" y="0"/>
          <a:chExt cx="0" cy="0"/>
        </a:xfrm>
      </p:grpSpPr>
      <p:grpSp>
        <p:nvGrpSpPr>
          <p:cNvPr id="118" name="组合 117"/>
          <p:cNvGrpSpPr/>
          <p:nvPr userDrawn="1"/>
        </p:nvGrpSpPr>
        <p:grpSpPr>
          <a:xfrm>
            <a:off x="4571890" y="1316255"/>
            <a:ext cx="3969654" cy="2471738"/>
            <a:chOff x="6095853" y="1170205"/>
            <a:chExt cx="5292872" cy="2471738"/>
          </a:xfrm>
        </p:grpSpPr>
        <p:sp>
          <p:nvSpPr>
            <p:cNvPr id="119" name="矩形 118"/>
            <p:cNvSpPr/>
            <p:nvPr/>
          </p:nvSpPr>
          <p:spPr>
            <a:xfrm>
              <a:off x="6096000" y="1170205"/>
              <a:ext cx="5292725" cy="247173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1500" dirty="0">
                <a:solidFill>
                  <a:schemeClr val="tx1">
                    <a:lumMod val="75000"/>
                    <a:lumOff val="25000"/>
                  </a:schemeClr>
                </a:solidFill>
              </a:endParaRPr>
            </a:p>
          </p:txBody>
        </p:sp>
        <p:sp>
          <p:nvSpPr>
            <p:cNvPr id="120" name="矩形 119"/>
            <p:cNvSpPr/>
            <p:nvPr/>
          </p:nvSpPr>
          <p:spPr>
            <a:xfrm>
              <a:off x="11273206" y="1170205"/>
              <a:ext cx="115519"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1500" dirty="0">
                <a:solidFill>
                  <a:schemeClr val="tx1">
                    <a:lumMod val="75000"/>
                    <a:lumOff val="25000"/>
                  </a:schemeClr>
                </a:solidFill>
              </a:endParaRPr>
            </a:p>
          </p:txBody>
        </p:sp>
        <p:sp>
          <p:nvSpPr>
            <p:cNvPr id="121" name="矩形 120"/>
            <p:cNvSpPr/>
            <p:nvPr/>
          </p:nvSpPr>
          <p:spPr>
            <a:xfrm>
              <a:off x="11273206" y="3531894"/>
              <a:ext cx="115519"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1500" dirty="0">
                <a:solidFill>
                  <a:schemeClr val="tx1">
                    <a:lumMod val="75000"/>
                    <a:lumOff val="25000"/>
                  </a:schemeClr>
                </a:solidFill>
              </a:endParaRPr>
            </a:p>
          </p:txBody>
        </p:sp>
        <p:sp>
          <p:nvSpPr>
            <p:cNvPr id="122" name="矩形 121"/>
            <p:cNvSpPr/>
            <p:nvPr/>
          </p:nvSpPr>
          <p:spPr>
            <a:xfrm>
              <a:off x="6095853" y="1170205"/>
              <a:ext cx="127147"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1500" dirty="0">
                <a:solidFill>
                  <a:schemeClr val="tx1">
                    <a:lumMod val="75000"/>
                    <a:lumOff val="25000"/>
                  </a:schemeClr>
                </a:solidFill>
              </a:endParaRPr>
            </a:p>
          </p:txBody>
        </p:sp>
        <p:sp>
          <p:nvSpPr>
            <p:cNvPr id="123" name="矩形 122"/>
            <p:cNvSpPr/>
            <p:nvPr/>
          </p:nvSpPr>
          <p:spPr>
            <a:xfrm>
              <a:off x="6095853" y="3531894"/>
              <a:ext cx="130321"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1500" dirty="0">
                <a:solidFill>
                  <a:schemeClr val="tx1">
                    <a:lumMod val="75000"/>
                    <a:lumOff val="25000"/>
                  </a:schemeClr>
                </a:solidFill>
              </a:endParaRPr>
            </a:p>
          </p:txBody>
        </p:sp>
      </p:grpSp>
      <p:grpSp>
        <p:nvGrpSpPr>
          <p:cNvPr id="124" name="组合 123"/>
          <p:cNvGrpSpPr/>
          <p:nvPr userDrawn="1"/>
        </p:nvGrpSpPr>
        <p:grpSpPr>
          <a:xfrm>
            <a:off x="602346" y="3786298"/>
            <a:ext cx="3969654" cy="2473432"/>
            <a:chOff x="803128" y="3640248"/>
            <a:chExt cx="5292872" cy="2473432"/>
          </a:xfrm>
        </p:grpSpPr>
        <p:sp>
          <p:nvSpPr>
            <p:cNvPr id="125" name="矩形 124"/>
            <p:cNvSpPr/>
            <p:nvPr/>
          </p:nvSpPr>
          <p:spPr>
            <a:xfrm>
              <a:off x="803275" y="3640248"/>
              <a:ext cx="5292725" cy="247173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1500" dirty="0">
                <a:solidFill>
                  <a:schemeClr val="tx1">
                    <a:lumMod val="75000"/>
                    <a:lumOff val="25000"/>
                  </a:schemeClr>
                </a:solidFill>
              </a:endParaRPr>
            </a:p>
          </p:txBody>
        </p:sp>
        <p:sp>
          <p:nvSpPr>
            <p:cNvPr id="126" name="矩形 125"/>
            <p:cNvSpPr/>
            <p:nvPr/>
          </p:nvSpPr>
          <p:spPr>
            <a:xfrm>
              <a:off x="5980481" y="3641942"/>
              <a:ext cx="115519"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1500" dirty="0">
                <a:solidFill>
                  <a:schemeClr val="tx1">
                    <a:lumMod val="75000"/>
                    <a:lumOff val="25000"/>
                  </a:schemeClr>
                </a:solidFill>
              </a:endParaRPr>
            </a:p>
          </p:txBody>
        </p:sp>
        <p:sp>
          <p:nvSpPr>
            <p:cNvPr id="127" name="矩形 126"/>
            <p:cNvSpPr/>
            <p:nvPr/>
          </p:nvSpPr>
          <p:spPr>
            <a:xfrm>
              <a:off x="5980481" y="6003631"/>
              <a:ext cx="115519"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1500" dirty="0">
                <a:solidFill>
                  <a:schemeClr val="tx1">
                    <a:lumMod val="75000"/>
                    <a:lumOff val="25000"/>
                  </a:schemeClr>
                </a:solidFill>
              </a:endParaRPr>
            </a:p>
          </p:txBody>
        </p:sp>
        <p:sp>
          <p:nvSpPr>
            <p:cNvPr id="128" name="矩形 127"/>
            <p:cNvSpPr/>
            <p:nvPr/>
          </p:nvSpPr>
          <p:spPr>
            <a:xfrm>
              <a:off x="803128" y="3641942"/>
              <a:ext cx="127147"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1500" dirty="0">
                <a:solidFill>
                  <a:schemeClr val="tx1">
                    <a:lumMod val="75000"/>
                    <a:lumOff val="25000"/>
                  </a:schemeClr>
                </a:solidFill>
              </a:endParaRPr>
            </a:p>
          </p:txBody>
        </p:sp>
        <p:sp>
          <p:nvSpPr>
            <p:cNvPr id="129" name="矩形 128"/>
            <p:cNvSpPr/>
            <p:nvPr/>
          </p:nvSpPr>
          <p:spPr>
            <a:xfrm>
              <a:off x="803128" y="6003631"/>
              <a:ext cx="130321"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1500" dirty="0">
                <a:solidFill>
                  <a:schemeClr val="tx1">
                    <a:lumMod val="75000"/>
                    <a:lumOff val="25000"/>
                  </a:schemeClr>
                </a:solidFill>
              </a:endParaRPr>
            </a:p>
          </p:txBody>
        </p:sp>
      </p:grpSp>
      <p:sp>
        <p:nvSpPr>
          <p:cNvPr id="2" name="标题 1"/>
          <p:cNvSpPr>
            <a:spLocks noGrp="1"/>
          </p:cNvSpPr>
          <p:nvPr>
            <p:ph type="title"/>
          </p:nvPr>
        </p:nvSpPr>
        <p:spPr>
          <a:xfrm>
            <a:off x="602457" y="393491"/>
            <a:ext cx="6728242" cy="663575"/>
          </a:xfrm>
        </p:spPr>
        <p:txBody>
          <a:bodyPr lIns="0"/>
          <a:lstStyle>
            <a:lvl1pPr>
              <a:defRPr b="1">
                <a:solidFill>
                  <a:schemeClr val="accent2"/>
                </a:solidFill>
              </a:defRPr>
            </a:lvl1pPr>
          </a:lstStyle>
          <a:p>
            <a:r>
              <a:rPr lang="zh-CN" altLang="en-US" dirty="0"/>
              <a:t>单击此处编辑母版标题样式</a:t>
            </a:r>
          </a:p>
        </p:txBody>
      </p:sp>
      <p:grpSp>
        <p:nvGrpSpPr>
          <p:cNvPr id="245" name="组合 244"/>
          <p:cNvGrpSpPr/>
          <p:nvPr userDrawn="1"/>
        </p:nvGrpSpPr>
        <p:grpSpPr>
          <a:xfrm>
            <a:off x="7421317" y="468793"/>
            <a:ext cx="1110428" cy="458860"/>
            <a:chOff x="2558030" y="228446"/>
            <a:chExt cx="6774643" cy="2099603"/>
          </a:xfrm>
        </p:grpSpPr>
        <p:grpSp>
          <p:nvGrpSpPr>
            <p:cNvPr id="246" name="íšḻîďê"/>
            <p:cNvGrpSpPr/>
            <p:nvPr userDrawn="1"/>
          </p:nvGrpSpPr>
          <p:grpSpPr>
            <a:xfrm>
              <a:off x="2558030" y="228446"/>
              <a:ext cx="2085857" cy="2099603"/>
              <a:chOff x="3551238" y="3067050"/>
              <a:chExt cx="722313" cy="727075"/>
            </a:xfrm>
          </p:grpSpPr>
          <p:sp>
            <p:nvSpPr>
              <p:cNvPr id="27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endParaRPr sz="1350"/>
              </a:p>
            </p:txBody>
          </p:sp>
          <p:sp>
            <p:nvSpPr>
              <p:cNvPr id="27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8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8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8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9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9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9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30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30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30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30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1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1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2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2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2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4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nvGrpSpPr>
            <p:cNvPr id="247" name="íşḷïḑe"/>
            <p:cNvGrpSpPr/>
            <p:nvPr userDrawn="1"/>
          </p:nvGrpSpPr>
          <p:grpSpPr>
            <a:xfrm>
              <a:off x="4894762" y="471192"/>
              <a:ext cx="4437911" cy="1614111"/>
              <a:chOff x="4412452" y="3106738"/>
              <a:chExt cx="2312689" cy="841148"/>
            </a:xfrm>
          </p:grpSpPr>
          <p:grpSp>
            <p:nvGrpSpPr>
              <p:cNvPr id="248" name="îṥľíḑé"/>
              <p:cNvGrpSpPr/>
              <p:nvPr/>
            </p:nvGrpSpPr>
            <p:grpSpPr>
              <a:xfrm>
                <a:off x="4422776" y="3106738"/>
                <a:ext cx="2293937" cy="617538"/>
                <a:chOff x="4422776" y="3106738"/>
                <a:chExt cx="2293937" cy="617538"/>
              </a:xfrm>
            </p:grpSpPr>
            <p:sp>
              <p:nvSpPr>
                <p:cNvPr id="26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nvGrpSpPr>
              <p:cNvPr id="249" name="ïšľîḍê"/>
              <p:cNvGrpSpPr/>
              <p:nvPr/>
            </p:nvGrpSpPr>
            <p:grpSpPr>
              <a:xfrm>
                <a:off x="4412452" y="3781425"/>
                <a:ext cx="2312689" cy="166461"/>
                <a:chOff x="6986588" y="3521075"/>
                <a:chExt cx="1654176" cy="119063"/>
              </a:xfrm>
            </p:grpSpPr>
            <p:sp>
              <p:nvSpPr>
                <p:cNvPr id="25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grpSp>
      <p:cxnSp>
        <p:nvCxnSpPr>
          <p:cNvPr id="4" name="直线连接符 3"/>
          <p:cNvCxnSpPr/>
          <p:nvPr userDrawn="1"/>
        </p:nvCxnSpPr>
        <p:spPr>
          <a:xfrm>
            <a:off x="0" y="1016000"/>
            <a:ext cx="9144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brightnessContrast bright="72000"/>
                    </a14:imgEffect>
                    <a14:imgEffect>
                      <a14:colorTemperature colorTemp="9660"/>
                    </a14:imgEffect>
                    <a14:imgEffect>
                      <a14:saturation sat="111000"/>
                    </a14:imgEffect>
                  </a14:imgLayer>
                </a14:imgProps>
              </a:ext>
              <a:ext uri="{28A0092B-C50C-407E-A947-70E740481C1C}">
                <a14:useLocalDpi xmlns:a14="http://schemas.microsoft.com/office/drawing/2010/main" val="0"/>
              </a:ext>
            </a:extLst>
          </a:blip>
          <a:srcRect l="38743" t="8413"/>
          <a:stretch>
            <a:fillRect/>
          </a:stretch>
        </p:blipFill>
        <p:spPr>
          <a:xfrm flipH="1">
            <a:off x="1" y="60500"/>
            <a:ext cx="718958" cy="955500"/>
          </a:xfrm>
          <a:prstGeom prst="rect">
            <a:avLst/>
          </a:prstGeom>
        </p:spPr>
      </p:pic>
      <p:sp>
        <p:nvSpPr>
          <p:cNvPr id="5" name="图片占位符 4"/>
          <p:cNvSpPr>
            <a:spLocks noGrp="1"/>
          </p:cNvSpPr>
          <p:nvPr>
            <p:ph type="pic" sz="quarter" idx="11"/>
          </p:nvPr>
        </p:nvSpPr>
        <p:spPr>
          <a:xfrm>
            <a:off x="4668441" y="1423856"/>
            <a:ext cx="3784044" cy="2259121"/>
          </a:xfrm>
        </p:spPr>
        <p:txBody>
          <a:bodyPr/>
          <a:lstStyle/>
          <a:p>
            <a:endParaRPr kumimoji="1" lang="zh-CN" altLang="en-US"/>
          </a:p>
        </p:txBody>
      </p:sp>
      <p:sp>
        <p:nvSpPr>
          <p:cNvPr id="109" name="图片占位符 4"/>
          <p:cNvSpPr>
            <a:spLocks noGrp="1"/>
          </p:cNvSpPr>
          <p:nvPr>
            <p:ph type="pic" sz="quarter" idx="12"/>
          </p:nvPr>
        </p:nvSpPr>
        <p:spPr>
          <a:xfrm>
            <a:off x="698897" y="3897801"/>
            <a:ext cx="3784044" cy="2259121"/>
          </a:xfrm>
        </p:spPr>
        <p:txBody>
          <a:bodyPr/>
          <a:lstStyle/>
          <a:p>
            <a:endParaRPr kumimoji="1" lang="zh-CN" altLang="en-US"/>
          </a:p>
        </p:txBody>
      </p:sp>
      <p:grpSp>
        <p:nvGrpSpPr>
          <p:cNvPr id="112" name="组合 111"/>
          <p:cNvGrpSpPr/>
          <p:nvPr userDrawn="1"/>
        </p:nvGrpSpPr>
        <p:grpSpPr>
          <a:xfrm>
            <a:off x="2094210" y="1955781"/>
            <a:ext cx="982546" cy="1186205"/>
            <a:chOff x="5772150" y="157163"/>
            <a:chExt cx="583834" cy="528637"/>
          </a:xfrm>
        </p:grpSpPr>
        <p:sp>
          <p:nvSpPr>
            <p:cNvPr id="113" name="燕尾形 112"/>
            <p:cNvSpPr/>
            <p:nvPr/>
          </p:nvSpPr>
          <p:spPr>
            <a:xfrm>
              <a:off x="5772150" y="157163"/>
              <a:ext cx="323850" cy="528637"/>
            </a:xfrm>
            <a:prstGeom prst="chevron">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1500" dirty="0">
                <a:solidFill>
                  <a:schemeClr val="tx1">
                    <a:lumMod val="75000"/>
                    <a:lumOff val="25000"/>
                  </a:schemeClr>
                </a:solidFill>
              </a:endParaRPr>
            </a:p>
          </p:txBody>
        </p:sp>
        <p:sp>
          <p:nvSpPr>
            <p:cNvPr id="114" name="燕尾形 113"/>
            <p:cNvSpPr/>
            <p:nvPr/>
          </p:nvSpPr>
          <p:spPr>
            <a:xfrm>
              <a:off x="6032134" y="157163"/>
              <a:ext cx="323850" cy="528637"/>
            </a:xfrm>
            <a:prstGeom prst="chevron">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1500" dirty="0">
                <a:solidFill>
                  <a:schemeClr val="tx1">
                    <a:lumMod val="75000"/>
                    <a:lumOff val="25000"/>
                  </a:schemeClr>
                </a:solidFill>
              </a:endParaRPr>
            </a:p>
          </p:txBody>
        </p:sp>
      </p:grpSp>
      <p:grpSp>
        <p:nvGrpSpPr>
          <p:cNvPr id="115" name="组合 114"/>
          <p:cNvGrpSpPr/>
          <p:nvPr userDrawn="1"/>
        </p:nvGrpSpPr>
        <p:grpSpPr>
          <a:xfrm flipH="1">
            <a:off x="6065502" y="4580129"/>
            <a:ext cx="982546" cy="1186205"/>
            <a:chOff x="5772150" y="157163"/>
            <a:chExt cx="583834" cy="528637"/>
          </a:xfrm>
        </p:grpSpPr>
        <p:sp>
          <p:nvSpPr>
            <p:cNvPr id="116" name="燕尾形 115"/>
            <p:cNvSpPr/>
            <p:nvPr/>
          </p:nvSpPr>
          <p:spPr>
            <a:xfrm>
              <a:off x="5772150" y="157163"/>
              <a:ext cx="323850" cy="528637"/>
            </a:xfrm>
            <a:prstGeom prst="chevron">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1500" dirty="0">
                <a:solidFill>
                  <a:schemeClr val="tx1">
                    <a:lumMod val="75000"/>
                    <a:lumOff val="25000"/>
                  </a:schemeClr>
                </a:solidFill>
              </a:endParaRPr>
            </a:p>
          </p:txBody>
        </p:sp>
        <p:sp>
          <p:nvSpPr>
            <p:cNvPr id="117" name="燕尾形 116"/>
            <p:cNvSpPr/>
            <p:nvPr/>
          </p:nvSpPr>
          <p:spPr>
            <a:xfrm>
              <a:off x="6032134" y="157163"/>
              <a:ext cx="323850" cy="528637"/>
            </a:xfrm>
            <a:prstGeom prst="chevron">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1500" dirty="0">
                <a:solidFill>
                  <a:schemeClr val="tx1">
                    <a:lumMod val="75000"/>
                    <a:lumOff val="25000"/>
                  </a:schemeClr>
                </a:solidFil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三张图片">
    <p:spTree>
      <p:nvGrpSpPr>
        <p:cNvPr id="1" name=""/>
        <p:cNvGrpSpPr/>
        <p:nvPr/>
      </p:nvGrpSpPr>
      <p:grpSpPr>
        <a:xfrm>
          <a:off x="0" y="0"/>
          <a:ext cx="0" cy="0"/>
          <a:chOff x="0" y="0"/>
          <a:chExt cx="0" cy="0"/>
        </a:xfrm>
      </p:grpSpPr>
      <p:sp>
        <p:nvSpPr>
          <p:cNvPr id="2" name="标题 1"/>
          <p:cNvSpPr>
            <a:spLocks noGrp="1"/>
          </p:cNvSpPr>
          <p:nvPr>
            <p:ph type="title"/>
          </p:nvPr>
        </p:nvSpPr>
        <p:spPr>
          <a:xfrm>
            <a:off x="602457" y="393491"/>
            <a:ext cx="6728242" cy="663575"/>
          </a:xfrm>
        </p:spPr>
        <p:txBody>
          <a:bodyPr lIns="0"/>
          <a:lstStyle>
            <a:lvl1pPr>
              <a:defRPr b="1">
                <a:solidFill>
                  <a:schemeClr val="accent2"/>
                </a:solidFill>
              </a:defRPr>
            </a:lvl1pPr>
          </a:lstStyle>
          <a:p>
            <a:r>
              <a:rPr lang="zh-CN" altLang="en-US" dirty="0"/>
              <a:t>单击此处编辑母版标题样式</a:t>
            </a:r>
          </a:p>
        </p:txBody>
      </p:sp>
      <p:grpSp>
        <p:nvGrpSpPr>
          <p:cNvPr id="245" name="组合 244"/>
          <p:cNvGrpSpPr/>
          <p:nvPr userDrawn="1"/>
        </p:nvGrpSpPr>
        <p:grpSpPr>
          <a:xfrm>
            <a:off x="7421317" y="468793"/>
            <a:ext cx="1110428" cy="458860"/>
            <a:chOff x="2558030" y="228446"/>
            <a:chExt cx="6774643" cy="2099603"/>
          </a:xfrm>
        </p:grpSpPr>
        <p:grpSp>
          <p:nvGrpSpPr>
            <p:cNvPr id="246" name="íšḻîďê"/>
            <p:cNvGrpSpPr/>
            <p:nvPr userDrawn="1"/>
          </p:nvGrpSpPr>
          <p:grpSpPr>
            <a:xfrm>
              <a:off x="2558030" y="228446"/>
              <a:ext cx="2085857" cy="2099603"/>
              <a:chOff x="3551238" y="3067050"/>
              <a:chExt cx="722313" cy="727075"/>
            </a:xfrm>
          </p:grpSpPr>
          <p:sp>
            <p:nvSpPr>
              <p:cNvPr id="27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endParaRPr sz="1350"/>
              </a:p>
            </p:txBody>
          </p:sp>
          <p:sp>
            <p:nvSpPr>
              <p:cNvPr id="27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8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8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8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9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9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9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30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30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30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30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1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1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2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2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2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4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nvGrpSpPr>
            <p:cNvPr id="247" name="íşḷïḑe"/>
            <p:cNvGrpSpPr/>
            <p:nvPr userDrawn="1"/>
          </p:nvGrpSpPr>
          <p:grpSpPr>
            <a:xfrm>
              <a:off x="4894762" y="471192"/>
              <a:ext cx="4437911" cy="1614111"/>
              <a:chOff x="4412452" y="3106738"/>
              <a:chExt cx="2312689" cy="841148"/>
            </a:xfrm>
          </p:grpSpPr>
          <p:grpSp>
            <p:nvGrpSpPr>
              <p:cNvPr id="248" name="îṥľíḑé"/>
              <p:cNvGrpSpPr/>
              <p:nvPr/>
            </p:nvGrpSpPr>
            <p:grpSpPr>
              <a:xfrm>
                <a:off x="4422776" y="3106738"/>
                <a:ext cx="2293937" cy="617538"/>
                <a:chOff x="4422776" y="3106738"/>
                <a:chExt cx="2293937" cy="617538"/>
              </a:xfrm>
            </p:grpSpPr>
            <p:sp>
              <p:nvSpPr>
                <p:cNvPr id="26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nvGrpSpPr>
              <p:cNvPr id="249" name="ïšľîḍê"/>
              <p:cNvGrpSpPr/>
              <p:nvPr/>
            </p:nvGrpSpPr>
            <p:grpSpPr>
              <a:xfrm>
                <a:off x="4412452" y="3781425"/>
                <a:ext cx="2312689" cy="166461"/>
                <a:chOff x="6986588" y="3521075"/>
                <a:chExt cx="1654176" cy="119063"/>
              </a:xfrm>
            </p:grpSpPr>
            <p:sp>
              <p:nvSpPr>
                <p:cNvPr id="25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grpSp>
      <p:cxnSp>
        <p:nvCxnSpPr>
          <p:cNvPr id="4" name="直线连接符 3"/>
          <p:cNvCxnSpPr/>
          <p:nvPr userDrawn="1"/>
        </p:nvCxnSpPr>
        <p:spPr>
          <a:xfrm>
            <a:off x="0" y="1016000"/>
            <a:ext cx="9144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brightnessContrast bright="72000"/>
                    </a14:imgEffect>
                    <a14:imgEffect>
                      <a14:colorTemperature colorTemp="9660"/>
                    </a14:imgEffect>
                    <a14:imgEffect>
                      <a14:saturation sat="111000"/>
                    </a14:imgEffect>
                  </a14:imgLayer>
                </a14:imgProps>
              </a:ext>
              <a:ext uri="{28A0092B-C50C-407E-A947-70E740481C1C}">
                <a14:useLocalDpi xmlns:a14="http://schemas.microsoft.com/office/drawing/2010/main" val="0"/>
              </a:ext>
            </a:extLst>
          </a:blip>
          <a:srcRect l="38743" t="8413"/>
          <a:stretch>
            <a:fillRect/>
          </a:stretch>
        </p:blipFill>
        <p:spPr>
          <a:xfrm flipH="1">
            <a:off x="1" y="60500"/>
            <a:ext cx="718958" cy="955500"/>
          </a:xfrm>
          <a:prstGeom prst="rect">
            <a:avLst/>
          </a:prstGeom>
        </p:spPr>
      </p:pic>
      <p:sp>
        <p:nvSpPr>
          <p:cNvPr id="114" name="椭圆 113"/>
          <p:cNvSpPr/>
          <p:nvPr userDrawn="1"/>
        </p:nvSpPr>
        <p:spPr>
          <a:xfrm>
            <a:off x="917607" y="1332347"/>
            <a:ext cx="1939895" cy="2586526"/>
          </a:xfrm>
          <a:prstGeom prst="ellipse">
            <a:avLst/>
          </a:prstGeom>
          <a:noFill/>
          <a:ln cmpd="thickThin">
            <a:solidFill>
              <a:schemeClr val="accent2"/>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kumimoji="1" lang="zh-CN" altLang="en-US" sz="1350"/>
          </a:p>
        </p:txBody>
      </p:sp>
      <p:sp>
        <p:nvSpPr>
          <p:cNvPr id="117" name="图片占位符 116"/>
          <p:cNvSpPr>
            <a:spLocks noGrp="1"/>
          </p:cNvSpPr>
          <p:nvPr>
            <p:ph type="pic" sz="quarter" idx="10"/>
          </p:nvPr>
        </p:nvSpPr>
        <p:spPr>
          <a:xfrm>
            <a:off x="1026053" y="1476945"/>
            <a:ext cx="1722999" cy="2297332"/>
          </a:xfrm>
          <a:custGeom>
            <a:avLst/>
            <a:gdLst>
              <a:gd name="connsiteX0" fmla="*/ 1148666 w 2297332"/>
              <a:gd name="connsiteY0" fmla="*/ 0 h 2297332"/>
              <a:gd name="connsiteX1" fmla="*/ 2297332 w 2297332"/>
              <a:gd name="connsiteY1" fmla="*/ 1148666 h 2297332"/>
              <a:gd name="connsiteX2" fmla="*/ 1148666 w 2297332"/>
              <a:gd name="connsiteY2" fmla="*/ 2297332 h 2297332"/>
              <a:gd name="connsiteX3" fmla="*/ 0 w 2297332"/>
              <a:gd name="connsiteY3" fmla="*/ 1148666 h 2297332"/>
              <a:gd name="connsiteX4" fmla="*/ 1148666 w 2297332"/>
              <a:gd name="connsiteY4" fmla="*/ 0 h 229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332" h="2297332">
                <a:moveTo>
                  <a:pt x="1148666" y="0"/>
                </a:moveTo>
                <a:cubicBezTo>
                  <a:pt x="1783057" y="0"/>
                  <a:pt x="2297332" y="514275"/>
                  <a:pt x="2297332" y="1148666"/>
                </a:cubicBezTo>
                <a:cubicBezTo>
                  <a:pt x="2297332" y="1783057"/>
                  <a:pt x="1783057" y="2297332"/>
                  <a:pt x="1148666" y="2297332"/>
                </a:cubicBezTo>
                <a:cubicBezTo>
                  <a:pt x="514275" y="2297332"/>
                  <a:pt x="0" y="1783057"/>
                  <a:pt x="0" y="1148666"/>
                </a:cubicBezTo>
                <a:cubicBezTo>
                  <a:pt x="0" y="514275"/>
                  <a:pt x="514275" y="0"/>
                  <a:pt x="1148666" y="0"/>
                </a:cubicBezTo>
                <a:close/>
              </a:path>
            </a:pathLst>
          </a:custGeom>
          <a:ln w="12700">
            <a:noFill/>
          </a:ln>
        </p:spPr>
        <p:txBody>
          <a:bodyPr wrap="square">
            <a:noAutofit/>
          </a:bodyPr>
          <a:lstStyle/>
          <a:p>
            <a:endParaRPr kumimoji="1" lang="zh-CN" altLang="en-US"/>
          </a:p>
        </p:txBody>
      </p:sp>
      <p:sp>
        <p:nvSpPr>
          <p:cNvPr id="115" name="椭圆 114"/>
          <p:cNvSpPr/>
          <p:nvPr userDrawn="1"/>
        </p:nvSpPr>
        <p:spPr>
          <a:xfrm>
            <a:off x="3602055" y="1332347"/>
            <a:ext cx="1939895" cy="2586526"/>
          </a:xfrm>
          <a:prstGeom prst="ellipse">
            <a:avLst/>
          </a:prstGeom>
          <a:noFill/>
          <a:ln cmpd="thickThin">
            <a:solidFill>
              <a:schemeClr val="accent2"/>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kumimoji="1" lang="zh-CN" altLang="en-US" sz="1350"/>
          </a:p>
        </p:txBody>
      </p:sp>
      <p:sp>
        <p:nvSpPr>
          <p:cNvPr id="116" name="图片占位符 115"/>
          <p:cNvSpPr>
            <a:spLocks noGrp="1"/>
          </p:cNvSpPr>
          <p:nvPr>
            <p:ph type="pic" sz="quarter" idx="11"/>
          </p:nvPr>
        </p:nvSpPr>
        <p:spPr>
          <a:xfrm>
            <a:off x="3710501" y="1476945"/>
            <a:ext cx="1722999" cy="2297332"/>
          </a:xfrm>
          <a:custGeom>
            <a:avLst/>
            <a:gdLst>
              <a:gd name="connsiteX0" fmla="*/ 1148666 w 2297332"/>
              <a:gd name="connsiteY0" fmla="*/ 0 h 2297332"/>
              <a:gd name="connsiteX1" fmla="*/ 2297332 w 2297332"/>
              <a:gd name="connsiteY1" fmla="*/ 1148666 h 2297332"/>
              <a:gd name="connsiteX2" fmla="*/ 1148666 w 2297332"/>
              <a:gd name="connsiteY2" fmla="*/ 2297332 h 2297332"/>
              <a:gd name="connsiteX3" fmla="*/ 0 w 2297332"/>
              <a:gd name="connsiteY3" fmla="*/ 1148666 h 2297332"/>
              <a:gd name="connsiteX4" fmla="*/ 1148666 w 2297332"/>
              <a:gd name="connsiteY4" fmla="*/ 0 h 229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332" h="2297332">
                <a:moveTo>
                  <a:pt x="1148666" y="0"/>
                </a:moveTo>
                <a:cubicBezTo>
                  <a:pt x="1783057" y="0"/>
                  <a:pt x="2297332" y="514275"/>
                  <a:pt x="2297332" y="1148666"/>
                </a:cubicBezTo>
                <a:cubicBezTo>
                  <a:pt x="2297332" y="1783057"/>
                  <a:pt x="1783057" y="2297332"/>
                  <a:pt x="1148666" y="2297332"/>
                </a:cubicBezTo>
                <a:cubicBezTo>
                  <a:pt x="514275" y="2297332"/>
                  <a:pt x="0" y="1783057"/>
                  <a:pt x="0" y="1148666"/>
                </a:cubicBezTo>
                <a:cubicBezTo>
                  <a:pt x="0" y="514275"/>
                  <a:pt x="514275" y="0"/>
                  <a:pt x="1148666" y="0"/>
                </a:cubicBezTo>
                <a:close/>
              </a:path>
            </a:pathLst>
          </a:custGeom>
          <a:ln w="12700">
            <a:noFill/>
          </a:ln>
        </p:spPr>
        <p:txBody>
          <a:bodyPr wrap="square">
            <a:noAutofit/>
          </a:bodyPr>
          <a:lstStyle/>
          <a:p>
            <a:endParaRPr kumimoji="1" lang="zh-CN" altLang="en-US"/>
          </a:p>
        </p:txBody>
      </p:sp>
      <p:sp>
        <p:nvSpPr>
          <p:cNvPr id="118" name="椭圆 117"/>
          <p:cNvSpPr/>
          <p:nvPr userDrawn="1"/>
        </p:nvSpPr>
        <p:spPr>
          <a:xfrm>
            <a:off x="6286502" y="1332347"/>
            <a:ext cx="1939895" cy="2586526"/>
          </a:xfrm>
          <a:prstGeom prst="ellipse">
            <a:avLst/>
          </a:prstGeom>
          <a:noFill/>
          <a:ln cmpd="thickThin">
            <a:solidFill>
              <a:schemeClr val="accent2"/>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kumimoji="1" lang="zh-CN" altLang="en-US" sz="1350"/>
          </a:p>
        </p:txBody>
      </p:sp>
      <p:sp>
        <p:nvSpPr>
          <p:cNvPr id="119" name="图片占位符 118"/>
          <p:cNvSpPr>
            <a:spLocks noGrp="1"/>
          </p:cNvSpPr>
          <p:nvPr>
            <p:ph type="pic" sz="quarter" idx="12"/>
          </p:nvPr>
        </p:nvSpPr>
        <p:spPr>
          <a:xfrm>
            <a:off x="6394949" y="1476945"/>
            <a:ext cx="1722999" cy="2297332"/>
          </a:xfrm>
          <a:custGeom>
            <a:avLst/>
            <a:gdLst>
              <a:gd name="connsiteX0" fmla="*/ 1148666 w 2297332"/>
              <a:gd name="connsiteY0" fmla="*/ 0 h 2297332"/>
              <a:gd name="connsiteX1" fmla="*/ 2297332 w 2297332"/>
              <a:gd name="connsiteY1" fmla="*/ 1148666 h 2297332"/>
              <a:gd name="connsiteX2" fmla="*/ 1148666 w 2297332"/>
              <a:gd name="connsiteY2" fmla="*/ 2297332 h 2297332"/>
              <a:gd name="connsiteX3" fmla="*/ 0 w 2297332"/>
              <a:gd name="connsiteY3" fmla="*/ 1148666 h 2297332"/>
              <a:gd name="connsiteX4" fmla="*/ 1148666 w 2297332"/>
              <a:gd name="connsiteY4" fmla="*/ 0 h 229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332" h="2297332">
                <a:moveTo>
                  <a:pt x="1148666" y="0"/>
                </a:moveTo>
                <a:cubicBezTo>
                  <a:pt x="1783057" y="0"/>
                  <a:pt x="2297332" y="514275"/>
                  <a:pt x="2297332" y="1148666"/>
                </a:cubicBezTo>
                <a:cubicBezTo>
                  <a:pt x="2297332" y="1783057"/>
                  <a:pt x="1783057" y="2297332"/>
                  <a:pt x="1148666" y="2297332"/>
                </a:cubicBezTo>
                <a:cubicBezTo>
                  <a:pt x="514275" y="2297332"/>
                  <a:pt x="0" y="1783057"/>
                  <a:pt x="0" y="1148666"/>
                </a:cubicBezTo>
                <a:cubicBezTo>
                  <a:pt x="0" y="514275"/>
                  <a:pt x="514275" y="0"/>
                  <a:pt x="1148666" y="0"/>
                </a:cubicBezTo>
                <a:close/>
              </a:path>
            </a:pathLst>
          </a:custGeom>
          <a:ln w="12700">
            <a:noFill/>
          </a:ln>
        </p:spPr>
        <p:txBody>
          <a:bodyPr wrap="square">
            <a:noAutofit/>
          </a:bodyPr>
          <a:lstStyle/>
          <a:p>
            <a:endParaRPr kumimoji="1"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三张图片2">
    <p:spTree>
      <p:nvGrpSpPr>
        <p:cNvPr id="1" name=""/>
        <p:cNvGrpSpPr/>
        <p:nvPr/>
      </p:nvGrpSpPr>
      <p:grpSpPr>
        <a:xfrm>
          <a:off x="0" y="0"/>
          <a:ext cx="0" cy="0"/>
          <a:chOff x="0" y="0"/>
          <a:chExt cx="0" cy="0"/>
        </a:xfrm>
      </p:grpSpPr>
      <p:sp>
        <p:nvSpPr>
          <p:cNvPr id="2" name="标题 1"/>
          <p:cNvSpPr>
            <a:spLocks noGrp="1"/>
          </p:cNvSpPr>
          <p:nvPr>
            <p:ph type="title"/>
          </p:nvPr>
        </p:nvSpPr>
        <p:spPr>
          <a:xfrm>
            <a:off x="602457" y="393491"/>
            <a:ext cx="6728242" cy="663575"/>
          </a:xfrm>
        </p:spPr>
        <p:txBody>
          <a:bodyPr lIns="0"/>
          <a:lstStyle>
            <a:lvl1pPr>
              <a:defRPr b="1">
                <a:solidFill>
                  <a:schemeClr val="accent2"/>
                </a:solidFill>
              </a:defRPr>
            </a:lvl1pPr>
          </a:lstStyle>
          <a:p>
            <a:r>
              <a:rPr lang="zh-CN" altLang="en-US" dirty="0"/>
              <a:t>单击此处编辑母版标题样式</a:t>
            </a:r>
          </a:p>
        </p:txBody>
      </p:sp>
      <p:grpSp>
        <p:nvGrpSpPr>
          <p:cNvPr id="245" name="组合 244"/>
          <p:cNvGrpSpPr/>
          <p:nvPr userDrawn="1"/>
        </p:nvGrpSpPr>
        <p:grpSpPr>
          <a:xfrm>
            <a:off x="7421317" y="468793"/>
            <a:ext cx="1110428" cy="458860"/>
            <a:chOff x="2558030" y="228446"/>
            <a:chExt cx="6774643" cy="2099603"/>
          </a:xfrm>
        </p:grpSpPr>
        <p:grpSp>
          <p:nvGrpSpPr>
            <p:cNvPr id="246" name="íšḻîďê"/>
            <p:cNvGrpSpPr/>
            <p:nvPr userDrawn="1"/>
          </p:nvGrpSpPr>
          <p:grpSpPr>
            <a:xfrm>
              <a:off x="2558030" y="228446"/>
              <a:ext cx="2085857" cy="2099603"/>
              <a:chOff x="3551238" y="3067050"/>
              <a:chExt cx="722313" cy="727075"/>
            </a:xfrm>
          </p:grpSpPr>
          <p:sp>
            <p:nvSpPr>
              <p:cNvPr id="27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endParaRPr sz="1350"/>
              </a:p>
            </p:txBody>
          </p:sp>
          <p:sp>
            <p:nvSpPr>
              <p:cNvPr id="27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8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8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8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9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9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9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30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30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30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30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1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1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2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2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2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4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nvGrpSpPr>
            <p:cNvPr id="247" name="íşḷïḑe"/>
            <p:cNvGrpSpPr/>
            <p:nvPr userDrawn="1"/>
          </p:nvGrpSpPr>
          <p:grpSpPr>
            <a:xfrm>
              <a:off x="4894762" y="471192"/>
              <a:ext cx="4437911" cy="1614111"/>
              <a:chOff x="4412452" y="3106738"/>
              <a:chExt cx="2312689" cy="841148"/>
            </a:xfrm>
          </p:grpSpPr>
          <p:grpSp>
            <p:nvGrpSpPr>
              <p:cNvPr id="248" name="îṥľíḑé"/>
              <p:cNvGrpSpPr/>
              <p:nvPr/>
            </p:nvGrpSpPr>
            <p:grpSpPr>
              <a:xfrm>
                <a:off x="4422776" y="3106738"/>
                <a:ext cx="2293937" cy="617538"/>
                <a:chOff x="4422776" y="3106738"/>
                <a:chExt cx="2293937" cy="617538"/>
              </a:xfrm>
            </p:grpSpPr>
            <p:sp>
              <p:nvSpPr>
                <p:cNvPr id="26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nvGrpSpPr>
              <p:cNvPr id="249" name="ïšľîḍê"/>
              <p:cNvGrpSpPr/>
              <p:nvPr/>
            </p:nvGrpSpPr>
            <p:grpSpPr>
              <a:xfrm>
                <a:off x="4412452" y="3781425"/>
                <a:ext cx="2312689" cy="166461"/>
                <a:chOff x="6986588" y="3521075"/>
                <a:chExt cx="1654176" cy="119063"/>
              </a:xfrm>
            </p:grpSpPr>
            <p:sp>
              <p:nvSpPr>
                <p:cNvPr id="25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grpSp>
      <p:cxnSp>
        <p:nvCxnSpPr>
          <p:cNvPr id="4" name="直线连接符 3"/>
          <p:cNvCxnSpPr/>
          <p:nvPr userDrawn="1"/>
        </p:nvCxnSpPr>
        <p:spPr>
          <a:xfrm>
            <a:off x="0" y="1016000"/>
            <a:ext cx="9144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brightnessContrast bright="72000"/>
                    </a14:imgEffect>
                    <a14:imgEffect>
                      <a14:colorTemperature colorTemp="9660"/>
                    </a14:imgEffect>
                    <a14:imgEffect>
                      <a14:saturation sat="111000"/>
                    </a14:imgEffect>
                  </a14:imgLayer>
                </a14:imgProps>
              </a:ext>
              <a:ext uri="{28A0092B-C50C-407E-A947-70E740481C1C}">
                <a14:useLocalDpi xmlns:a14="http://schemas.microsoft.com/office/drawing/2010/main" val="0"/>
              </a:ext>
            </a:extLst>
          </a:blip>
          <a:srcRect l="38743" t="8413"/>
          <a:stretch>
            <a:fillRect/>
          </a:stretch>
        </p:blipFill>
        <p:spPr>
          <a:xfrm flipH="1">
            <a:off x="1" y="60500"/>
            <a:ext cx="718958" cy="955500"/>
          </a:xfrm>
          <a:prstGeom prst="rect">
            <a:avLst/>
          </a:prstGeom>
        </p:spPr>
      </p:pic>
      <p:sp>
        <p:nvSpPr>
          <p:cNvPr id="113" name="图片占位符 4"/>
          <p:cNvSpPr>
            <a:spLocks noGrp="1"/>
          </p:cNvSpPr>
          <p:nvPr>
            <p:ph type="pic" sz="quarter" idx="10"/>
          </p:nvPr>
        </p:nvSpPr>
        <p:spPr>
          <a:xfrm>
            <a:off x="602459" y="1255713"/>
            <a:ext cx="2508647" cy="3084512"/>
          </a:xfrm>
        </p:spPr>
        <p:txBody>
          <a:bodyPr/>
          <a:lstStyle/>
          <a:p>
            <a:endParaRPr kumimoji="1" lang="zh-CN" altLang="en-US" dirty="0"/>
          </a:p>
        </p:txBody>
      </p:sp>
      <p:sp>
        <p:nvSpPr>
          <p:cNvPr id="120" name="图片占位符 4"/>
          <p:cNvSpPr>
            <a:spLocks noGrp="1"/>
          </p:cNvSpPr>
          <p:nvPr>
            <p:ph type="pic" sz="quarter" idx="11"/>
          </p:nvPr>
        </p:nvSpPr>
        <p:spPr>
          <a:xfrm>
            <a:off x="3317679" y="1255713"/>
            <a:ext cx="2508647" cy="3084512"/>
          </a:xfrm>
        </p:spPr>
        <p:txBody>
          <a:bodyPr/>
          <a:lstStyle/>
          <a:p>
            <a:endParaRPr kumimoji="1" lang="zh-CN" altLang="en-US" dirty="0"/>
          </a:p>
        </p:txBody>
      </p:sp>
      <p:sp>
        <p:nvSpPr>
          <p:cNvPr id="121" name="图片占位符 4"/>
          <p:cNvSpPr>
            <a:spLocks noGrp="1"/>
          </p:cNvSpPr>
          <p:nvPr>
            <p:ph type="pic" sz="quarter" idx="12"/>
          </p:nvPr>
        </p:nvSpPr>
        <p:spPr>
          <a:xfrm>
            <a:off x="6032898" y="1255713"/>
            <a:ext cx="2508647" cy="3084512"/>
          </a:xfrm>
        </p:spPr>
        <p:txBody>
          <a:bodyPr/>
          <a:lstStyle/>
          <a:p>
            <a:endParaRPr kumimoji="1"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四张照片">
    <p:spTree>
      <p:nvGrpSpPr>
        <p:cNvPr id="1" name=""/>
        <p:cNvGrpSpPr/>
        <p:nvPr/>
      </p:nvGrpSpPr>
      <p:grpSpPr>
        <a:xfrm>
          <a:off x="0" y="0"/>
          <a:ext cx="0" cy="0"/>
          <a:chOff x="0" y="0"/>
          <a:chExt cx="0" cy="0"/>
        </a:xfrm>
      </p:grpSpPr>
      <p:grpSp>
        <p:nvGrpSpPr>
          <p:cNvPr id="111" name="组合 110"/>
          <p:cNvGrpSpPr/>
          <p:nvPr userDrawn="1"/>
        </p:nvGrpSpPr>
        <p:grpSpPr>
          <a:xfrm flipH="1">
            <a:off x="3906252" y="4040440"/>
            <a:ext cx="603606" cy="2020022"/>
            <a:chOff x="803275" y="1324069"/>
            <a:chExt cx="804808" cy="2020022"/>
          </a:xfrm>
        </p:grpSpPr>
        <p:sp>
          <p:nvSpPr>
            <p:cNvPr id="112" name="矩形 111"/>
            <p:cNvSpPr/>
            <p:nvPr/>
          </p:nvSpPr>
          <p:spPr>
            <a:xfrm>
              <a:off x="803275" y="1324069"/>
              <a:ext cx="804808" cy="20200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1500" dirty="0">
                <a:solidFill>
                  <a:schemeClr val="tx1">
                    <a:lumMod val="75000"/>
                    <a:lumOff val="25000"/>
                  </a:schemeClr>
                </a:solidFill>
              </a:endParaRPr>
            </a:p>
          </p:txBody>
        </p:sp>
        <p:cxnSp>
          <p:nvCxnSpPr>
            <p:cNvPr id="113" name="直线连接符 112"/>
            <p:cNvCxnSpPr/>
            <p:nvPr/>
          </p:nvCxnSpPr>
          <p:spPr>
            <a:xfrm>
              <a:off x="806746" y="1375471"/>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7" name="直线连接符 116"/>
            <p:cNvCxnSpPr/>
            <p:nvPr/>
          </p:nvCxnSpPr>
          <p:spPr>
            <a:xfrm>
              <a:off x="806746" y="3293388"/>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8" name="直线连接符 117"/>
            <p:cNvCxnSpPr/>
            <p:nvPr/>
          </p:nvCxnSpPr>
          <p:spPr>
            <a:xfrm>
              <a:off x="857416" y="1324069"/>
              <a:ext cx="0" cy="202002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19" name="组合 118"/>
          <p:cNvGrpSpPr/>
          <p:nvPr userDrawn="1"/>
        </p:nvGrpSpPr>
        <p:grpSpPr>
          <a:xfrm flipH="1">
            <a:off x="7949876" y="4040440"/>
            <a:ext cx="603606" cy="2020022"/>
            <a:chOff x="803275" y="1324069"/>
            <a:chExt cx="804808" cy="2020022"/>
          </a:xfrm>
        </p:grpSpPr>
        <p:sp>
          <p:nvSpPr>
            <p:cNvPr id="120" name="矩形 119"/>
            <p:cNvSpPr/>
            <p:nvPr/>
          </p:nvSpPr>
          <p:spPr>
            <a:xfrm>
              <a:off x="803275" y="1324069"/>
              <a:ext cx="804808" cy="20200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1500" dirty="0">
                <a:solidFill>
                  <a:schemeClr val="tx1">
                    <a:lumMod val="75000"/>
                    <a:lumOff val="25000"/>
                  </a:schemeClr>
                </a:solidFill>
              </a:endParaRPr>
            </a:p>
          </p:txBody>
        </p:sp>
        <p:cxnSp>
          <p:nvCxnSpPr>
            <p:cNvPr id="121" name="直线连接符 120"/>
            <p:cNvCxnSpPr/>
            <p:nvPr/>
          </p:nvCxnSpPr>
          <p:spPr>
            <a:xfrm>
              <a:off x="806746" y="1375471"/>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2" name="直线连接符 121"/>
            <p:cNvCxnSpPr/>
            <p:nvPr/>
          </p:nvCxnSpPr>
          <p:spPr>
            <a:xfrm>
              <a:off x="806746" y="3293388"/>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3" name="直线连接符 122"/>
            <p:cNvCxnSpPr/>
            <p:nvPr/>
          </p:nvCxnSpPr>
          <p:spPr>
            <a:xfrm>
              <a:off x="857416" y="1324069"/>
              <a:ext cx="0" cy="202002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24" name="组合 123"/>
          <p:cNvGrpSpPr/>
          <p:nvPr userDrawn="1"/>
        </p:nvGrpSpPr>
        <p:grpSpPr>
          <a:xfrm>
            <a:off x="4640459" y="1324069"/>
            <a:ext cx="603606" cy="2020022"/>
            <a:chOff x="803275" y="1324069"/>
            <a:chExt cx="804808" cy="2020022"/>
          </a:xfrm>
        </p:grpSpPr>
        <p:sp>
          <p:nvSpPr>
            <p:cNvPr id="125" name="矩形 124"/>
            <p:cNvSpPr/>
            <p:nvPr/>
          </p:nvSpPr>
          <p:spPr>
            <a:xfrm>
              <a:off x="803275" y="1324069"/>
              <a:ext cx="804808" cy="20200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1500" dirty="0">
                <a:solidFill>
                  <a:schemeClr val="tx1">
                    <a:lumMod val="75000"/>
                    <a:lumOff val="25000"/>
                  </a:schemeClr>
                </a:solidFill>
              </a:endParaRPr>
            </a:p>
          </p:txBody>
        </p:sp>
        <p:cxnSp>
          <p:nvCxnSpPr>
            <p:cNvPr id="126" name="直线连接符 125"/>
            <p:cNvCxnSpPr/>
            <p:nvPr/>
          </p:nvCxnSpPr>
          <p:spPr>
            <a:xfrm>
              <a:off x="806746" y="1375471"/>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7" name="直线连接符 126"/>
            <p:cNvCxnSpPr/>
            <p:nvPr/>
          </p:nvCxnSpPr>
          <p:spPr>
            <a:xfrm>
              <a:off x="806746" y="3293388"/>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8" name="直线连接符 127"/>
            <p:cNvCxnSpPr/>
            <p:nvPr/>
          </p:nvCxnSpPr>
          <p:spPr>
            <a:xfrm>
              <a:off x="857416" y="1324069"/>
              <a:ext cx="0" cy="202002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29" name="组合 128"/>
          <p:cNvGrpSpPr/>
          <p:nvPr userDrawn="1"/>
        </p:nvGrpSpPr>
        <p:grpSpPr>
          <a:xfrm>
            <a:off x="596544" y="1324069"/>
            <a:ext cx="603606" cy="2020022"/>
            <a:chOff x="803275" y="1324069"/>
            <a:chExt cx="804808" cy="2020022"/>
          </a:xfrm>
        </p:grpSpPr>
        <p:sp>
          <p:nvSpPr>
            <p:cNvPr id="130" name="矩形 129"/>
            <p:cNvSpPr/>
            <p:nvPr/>
          </p:nvSpPr>
          <p:spPr>
            <a:xfrm>
              <a:off x="803275" y="1324069"/>
              <a:ext cx="804808" cy="20200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1500" dirty="0">
                <a:solidFill>
                  <a:schemeClr val="tx1">
                    <a:lumMod val="75000"/>
                    <a:lumOff val="25000"/>
                  </a:schemeClr>
                </a:solidFill>
              </a:endParaRPr>
            </a:p>
          </p:txBody>
        </p:sp>
        <p:cxnSp>
          <p:nvCxnSpPr>
            <p:cNvPr id="131" name="直线连接符 130"/>
            <p:cNvCxnSpPr/>
            <p:nvPr/>
          </p:nvCxnSpPr>
          <p:spPr>
            <a:xfrm>
              <a:off x="806746" y="1375471"/>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2" name="直线连接符 131"/>
            <p:cNvCxnSpPr/>
            <p:nvPr/>
          </p:nvCxnSpPr>
          <p:spPr>
            <a:xfrm>
              <a:off x="806746" y="3293388"/>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3" name="直线连接符 132"/>
            <p:cNvCxnSpPr/>
            <p:nvPr/>
          </p:nvCxnSpPr>
          <p:spPr>
            <a:xfrm>
              <a:off x="857416" y="1324069"/>
              <a:ext cx="0" cy="202002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602457" y="393491"/>
            <a:ext cx="6728242" cy="663575"/>
          </a:xfrm>
        </p:spPr>
        <p:txBody>
          <a:bodyPr lIns="0"/>
          <a:lstStyle>
            <a:lvl1pPr>
              <a:defRPr b="1">
                <a:solidFill>
                  <a:schemeClr val="accent2"/>
                </a:solidFill>
              </a:defRPr>
            </a:lvl1pPr>
          </a:lstStyle>
          <a:p>
            <a:r>
              <a:rPr lang="zh-CN" altLang="en-US" dirty="0"/>
              <a:t>单击此处编辑母版标题样式</a:t>
            </a:r>
          </a:p>
        </p:txBody>
      </p:sp>
      <p:grpSp>
        <p:nvGrpSpPr>
          <p:cNvPr id="245" name="组合 244"/>
          <p:cNvGrpSpPr/>
          <p:nvPr userDrawn="1"/>
        </p:nvGrpSpPr>
        <p:grpSpPr>
          <a:xfrm>
            <a:off x="7421317" y="468793"/>
            <a:ext cx="1110428" cy="458860"/>
            <a:chOff x="2558030" y="228446"/>
            <a:chExt cx="6774643" cy="2099603"/>
          </a:xfrm>
        </p:grpSpPr>
        <p:grpSp>
          <p:nvGrpSpPr>
            <p:cNvPr id="246" name="íšḻîďê"/>
            <p:cNvGrpSpPr/>
            <p:nvPr userDrawn="1"/>
          </p:nvGrpSpPr>
          <p:grpSpPr>
            <a:xfrm>
              <a:off x="2558030" y="228446"/>
              <a:ext cx="2085857" cy="2099603"/>
              <a:chOff x="3551238" y="3067050"/>
              <a:chExt cx="722313" cy="727075"/>
            </a:xfrm>
          </p:grpSpPr>
          <p:sp>
            <p:nvSpPr>
              <p:cNvPr id="27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endParaRPr sz="1350"/>
              </a:p>
            </p:txBody>
          </p:sp>
          <p:sp>
            <p:nvSpPr>
              <p:cNvPr id="27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8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8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8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8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29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9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9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9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30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30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30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endParaRPr sz="1350"/>
              </a:p>
            </p:txBody>
          </p:sp>
          <p:sp>
            <p:nvSpPr>
              <p:cNvPr id="30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1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1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1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2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2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2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2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3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350"/>
              </a:p>
            </p:txBody>
          </p:sp>
          <p:sp>
            <p:nvSpPr>
              <p:cNvPr id="34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4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nvGrpSpPr>
            <p:cNvPr id="247" name="íşḷïḑe"/>
            <p:cNvGrpSpPr/>
            <p:nvPr userDrawn="1"/>
          </p:nvGrpSpPr>
          <p:grpSpPr>
            <a:xfrm>
              <a:off x="4894762" y="471192"/>
              <a:ext cx="4437911" cy="1614111"/>
              <a:chOff x="4412452" y="3106738"/>
              <a:chExt cx="2312689" cy="841148"/>
            </a:xfrm>
          </p:grpSpPr>
          <p:grpSp>
            <p:nvGrpSpPr>
              <p:cNvPr id="248" name="îṥľíḑé"/>
              <p:cNvGrpSpPr/>
              <p:nvPr/>
            </p:nvGrpSpPr>
            <p:grpSpPr>
              <a:xfrm>
                <a:off x="4422776" y="3106738"/>
                <a:ext cx="2293937" cy="617538"/>
                <a:chOff x="4422776" y="3106738"/>
                <a:chExt cx="2293937" cy="617538"/>
              </a:xfrm>
            </p:grpSpPr>
            <p:sp>
              <p:nvSpPr>
                <p:cNvPr id="26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nvGrpSpPr>
              <p:cNvPr id="249" name="ïšľîḍê"/>
              <p:cNvGrpSpPr/>
              <p:nvPr/>
            </p:nvGrpSpPr>
            <p:grpSpPr>
              <a:xfrm>
                <a:off x="4412452" y="3781425"/>
                <a:ext cx="2312689" cy="166461"/>
                <a:chOff x="6986588" y="3521075"/>
                <a:chExt cx="1654176" cy="119063"/>
              </a:xfrm>
            </p:grpSpPr>
            <p:sp>
              <p:nvSpPr>
                <p:cNvPr id="25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grpSp>
      <p:cxnSp>
        <p:nvCxnSpPr>
          <p:cNvPr id="4" name="直线连接符 3"/>
          <p:cNvCxnSpPr/>
          <p:nvPr userDrawn="1"/>
        </p:nvCxnSpPr>
        <p:spPr>
          <a:xfrm>
            <a:off x="0" y="1016000"/>
            <a:ext cx="9144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brightnessContrast bright="72000"/>
                    </a14:imgEffect>
                    <a14:imgEffect>
                      <a14:colorTemperature colorTemp="9660"/>
                    </a14:imgEffect>
                    <a14:imgEffect>
                      <a14:saturation sat="111000"/>
                    </a14:imgEffect>
                  </a14:imgLayer>
                </a14:imgProps>
              </a:ext>
              <a:ext uri="{28A0092B-C50C-407E-A947-70E740481C1C}">
                <a14:useLocalDpi xmlns:a14="http://schemas.microsoft.com/office/drawing/2010/main" val="0"/>
              </a:ext>
            </a:extLst>
          </a:blip>
          <a:srcRect l="38743" t="8413"/>
          <a:stretch>
            <a:fillRect/>
          </a:stretch>
        </p:blipFill>
        <p:spPr>
          <a:xfrm flipH="1">
            <a:off x="1" y="60500"/>
            <a:ext cx="718958" cy="955500"/>
          </a:xfrm>
          <a:prstGeom prst="rect">
            <a:avLst/>
          </a:prstGeom>
        </p:spPr>
      </p:pic>
      <p:sp>
        <p:nvSpPr>
          <p:cNvPr id="6" name="图片占位符 5"/>
          <p:cNvSpPr>
            <a:spLocks noGrp="1"/>
          </p:cNvSpPr>
          <p:nvPr>
            <p:ph type="pic" sz="quarter" idx="10"/>
          </p:nvPr>
        </p:nvSpPr>
        <p:spPr>
          <a:xfrm>
            <a:off x="1068050" y="1160468"/>
            <a:ext cx="3417756" cy="2347235"/>
          </a:xfrm>
        </p:spPr>
        <p:txBody>
          <a:bodyPr/>
          <a:lstStyle/>
          <a:p>
            <a:endParaRPr kumimoji="1" lang="zh-CN" altLang="en-US"/>
          </a:p>
        </p:txBody>
      </p:sp>
      <p:sp>
        <p:nvSpPr>
          <p:cNvPr id="114" name="图片占位符 5"/>
          <p:cNvSpPr>
            <a:spLocks noGrp="1"/>
          </p:cNvSpPr>
          <p:nvPr>
            <p:ph type="pic" sz="quarter" idx="11"/>
          </p:nvPr>
        </p:nvSpPr>
        <p:spPr>
          <a:xfrm>
            <a:off x="5123788" y="1160468"/>
            <a:ext cx="3417756" cy="2347235"/>
          </a:xfrm>
        </p:spPr>
        <p:txBody>
          <a:bodyPr/>
          <a:lstStyle/>
          <a:p>
            <a:endParaRPr kumimoji="1" lang="zh-CN" altLang="en-US"/>
          </a:p>
        </p:txBody>
      </p:sp>
      <p:sp>
        <p:nvSpPr>
          <p:cNvPr id="115" name="图片占位符 5"/>
          <p:cNvSpPr>
            <a:spLocks noGrp="1"/>
          </p:cNvSpPr>
          <p:nvPr>
            <p:ph type="pic" sz="quarter" idx="12"/>
          </p:nvPr>
        </p:nvSpPr>
        <p:spPr>
          <a:xfrm>
            <a:off x="607966" y="3890058"/>
            <a:ext cx="3417756" cy="2347235"/>
          </a:xfrm>
        </p:spPr>
        <p:txBody>
          <a:bodyPr/>
          <a:lstStyle/>
          <a:p>
            <a:endParaRPr kumimoji="1" lang="zh-CN" altLang="en-US"/>
          </a:p>
        </p:txBody>
      </p:sp>
      <p:sp>
        <p:nvSpPr>
          <p:cNvPr id="116" name="图片占位符 5"/>
          <p:cNvSpPr>
            <a:spLocks noGrp="1"/>
          </p:cNvSpPr>
          <p:nvPr>
            <p:ph type="pic" sz="quarter" idx="13"/>
          </p:nvPr>
        </p:nvSpPr>
        <p:spPr>
          <a:xfrm>
            <a:off x="4663704" y="3890058"/>
            <a:ext cx="3417756" cy="2347235"/>
          </a:xfrm>
        </p:spPr>
        <p:txBody>
          <a:bodyPr/>
          <a:lstStyle/>
          <a:p>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73499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3113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90042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28655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20934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541074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21" Type="http://schemas.openxmlformats.org/officeDocument/2006/relationships/slideLayout" Target="../slideLayouts/slideLayout24.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24" Type="http://schemas.openxmlformats.org/officeDocument/2006/relationships/theme" Target="../theme/theme3.xml"/><Relationship Id="rId5" Type="http://schemas.openxmlformats.org/officeDocument/2006/relationships/slideLayout" Target="../slideLayouts/slideLayout8.xml"/><Relationship Id="rId15" Type="http://schemas.openxmlformats.org/officeDocument/2006/relationships/slideLayout" Target="../slideLayouts/slideLayout18.xml"/><Relationship Id="rId23" Type="http://schemas.openxmlformats.org/officeDocument/2006/relationships/slideLayout" Target="../slideLayouts/slideLayout26.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4" r:id="rId1"/>
    <p:sldLayoutId id="2147483665" r:id="rId2"/>
  </p:sldLayoutIdLst>
  <p:hf sldNum="0" hdr="0" ftr="0" dt="0"/>
  <p:txStyles>
    <p:titleStyle>
      <a:lvl1pPr algn="l" defTabSz="685766"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2" indent="-171442" algn="l" defTabSz="685766" rtl="0" eaLnBrk="1" latinLnBrk="0" hangingPunct="1">
        <a:lnSpc>
          <a:spcPct val="90000"/>
        </a:lnSpc>
        <a:spcBef>
          <a:spcPts val="750"/>
        </a:spcBef>
        <a:buFont typeface="Arial" panose="020B0604020202090204" pitchFamily="34" charset="0"/>
        <a:buChar char="•"/>
        <a:defRPr sz="21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90204" pitchFamily="34" charset="0"/>
        <a:buChar char="•"/>
        <a:defRPr sz="180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90204" pitchFamily="34" charset="0"/>
        <a:buChar char="•"/>
        <a:defRPr sz="15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p:bodyStyle>
    <p:otherStyle>
      <a:defPPr>
        <a:defRPr lang="en-US"/>
      </a:defPPr>
      <a:lvl1pPr marL="0" algn="l" defTabSz="685766" rtl="0" eaLnBrk="1" latinLnBrk="0" hangingPunct="1">
        <a:defRPr sz="1350" kern="1200">
          <a:solidFill>
            <a:schemeClr val="tx1"/>
          </a:solidFill>
          <a:latin typeface="+mn-lt"/>
          <a:ea typeface="+mn-ea"/>
          <a:cs typeface="+mn-cs"/>
        </a:defRPr>
      </a:lvl1pPr>
      <a:lvl2pPr marL="342884" algn="l" defTabSz="685766" rtl="0" eaLnBrk="1" latinLnBrk="0" hangingPunct="1">
        <a:defRPr sz="1350" kern="1200">
          <a:solidFill>
            <a:schemeClr val="tx1"/>
          </a:solidFill>
          <a:latin typeface="+mn-lt"/>
          <a:ea typeface="+mn-ea"/>
          <a:cs typeface="+mn-cs"/>
        </a:defRPr>
      </a:lvl2pPr>
      <a:lvl3pPr marL="685766" algn="l" defTabSz="685766" rtl="0" eaLnBrk="1" latinLnBrk="0" hangingPunct="1">
        <a:defRPr sz="1350" kern="1200">
          <a:solidFill>
            <a:schemeClr val="tx1"/>
          </a:solidFill>
          <a:latin typeface="+mn-lt"/>
          <a:ea typeface="+mn-ea"/>
          <a:cs typeface="+mn-cs"/>
        </a:defRPr>
      </a:lvl3pPr>
      <a:lvl4pPr marL="1028649" algn="l" defTabSz="685766" rtl="0" eaLnBrk="1" latinLnBrk="0" hangingPunct="1">
        <a:defRPr sz="1350" kern="1200">
          <a:solidFill>
            <a:schemeClr val="tx1"/>
          </a:solidFill>
          <a:latin typeface="+mn-lt"/>
          <a:ea typeface="+mn-ea"/>
          <a:cs typeface="+mn-cs"/>
        </a:defRPr>
      </a:lvl4pPr>
      <a:lvl5pPr marL="1371532" algn="l" defTabSz="685766" rtl="0" eaLnBrk="1" latinLnBrk="0" hangingPunct="1">
        <a:defRPr sz="1350" kern="1200">
          <a:solidFill>
            <a:schemeClr val="tx1"/>
          </a:solidFill>
          <a:latin typeface="+mn-lt"/>
          <a:ea typeface="+mn-ea"/>
          <a:cs typeface="+mn-cs"/>
        </a:defRPr>
      </a:lvl5pPr>
      <a:lvl6pPr marL="1714415" algn="l" defTabSz="685766" rtl="0" eaLnBrk="1" latinLnBrk="0" hangingPunct="1">
        <a:defRPr sz="1350" kern="1200">
          <a:solidFill>
            <a:schemeClr val="tx1"/>
          </a:solidFill>
          <a:latin typeface="+mn-lt"/>
          <a:ea typeface="+mn-ea"/>
          <a:cs typeface="+mn-cs"/>
        </a:defRPr>
      </a:lvl6pPr>
      <a:lvl7pPr marL="2057297" algn="l" defTabSz="685766" rtl="0" eaLnBrk="1" latinLnBrk="0" hangingPunct="1">
        <a:defRPr sz="1350" kern="1200">
          <a:solidFill>
            <a:schemeClr val="tx1"/>
          </a:solidFill>
          <a:latin typeface="+mn-lt"/>
          <a:ea typeface="+mn-ea"/>
          <a:cs typeface="+mn-cs"/>
        </a:defRPr>
      </a:lvl7pPr>
      <a:lvl8pPr marL="2400180" algn="l" defTabSz="685766" rtl="0" eaLnBrk="1" latinLnBrk="0" hangingPunct="1">
        <a:defRPr sz="1350" kern="1200">
          <a:solidFill>
            <a:schemeClr val="tx1"/>
          </a:solidFill>
          <a:latin typeface="+mn-lt"/>
          <a:ea typeface="+mn-ea"/>
          <a:cs typeface="+mn-cs"/>
        </a:defRPr>
      </a:lvl8pPr>
      <a:lvl9pPr marL="2743064" algn="l" defTabSz="685766"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7" r:id="rId1"/>
  </p:sldLayoutIdLst>
  <p:hf sldNum="0" hdr="0" ftr="0" dt="0"/>
  <p:txStyles>
    <p:titleStyle>
      <a:lvl1pPr algn="l" defTabSz="685766"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2" indent="-171442" algn="l" defTabSz="685766" rtl="0" eaLnBrk="1" latinLnBrk="0" hangingPunct="1">
        <a:lnSpc>
          <a:spcPct val="90000"/>
        </a:lnSpc>
        <a:spcBef>
          <a:spcPts val="750"/>
        </a:spcBef>
        <a:buFont typeface="Arial" panose="020B0604020202090204" pitchFamily="34" charset="0"/>
        <a:buChar char="•"/>
        <a:defRPr sz="21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90204" pitchFamily="34" charset="0"/>
        <a:buChar char="•"/>
        <a:defRPr sz="180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90204" pitchFamily="34" charset="0"/>
        <a:buChar char="•"/>
        <a:defRPr sz="15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p:bodyStyle>
    <p:otherStyle>
      <a:defPPr>
        <a:defRPr lang="en-US"/>
      </a:defPPr>
      <a:lvl1pPr marL="0" algn="l" defTabSz="685766" rtl="0" eaLnBrk="1" latinLnBrk="0" hangingPunct="1">
        <a:defRPr sz="1350" kern="1200">
          <a:solidFill>
            <a:schemeClr val="tx1"/>
          </a:solidFill>
          <a:latin typeface="+mn-lt"/>
          <a:ea typeface="+mn-ea"/>
          <a:cs typeface="+mn-cs"/>
        </a:defRPr>
      </a:lvl1pPr>
      <a:lvl2pPr marL="342884" algn="l" defTabSz="685766" rtl="0" eaLnBrk="1" latinLnBrk="0" hangingPunct="1">
        <a:defRPr sz="1350" kern="1200">
          <a:solidFill>
            <a:schemeClr val="tx1"/>
          </a:solidFill>
          <a:latin typeface="+mn-lt"/>
          <a:ea typeface="+mn-ea"/>
          <a:cs typeface="+mn-cs"/>
        </a:defRPr>
      </a:lvl2pPr>
      <a:lvl3pPr marL="685766" algn="l" defTabSz="685766" rtl="0" eaLnBrk="1" latinLnBrk="0" hangingPunct="1">
        <a:defRPr sz="1350" kern="1200">
          <a:solidFill>
            <a:schemeClr val="tx1"/>
          </a:solidFill>
          <a:latin typeface="+mn-lt"/>
          <a:ea typeface="+mn-ea"/>
          <a:cs typeface="+mn-cs"/>
        </a:defRPr>
      </a:lvl3pPr>
      <a:lvl4pPr marL="1028649" algn="l" defTabSz="685766" rtl="0" eaLnBrk="1" latinLnBrk="0" hangingPunct="1">
        <a:defRPr sz="1350" kern="1200">
          <a:solidFill>
            <a:schemeClr val="tx1"/>
          </a:solidFill>
          <a:latin typeface="+mn-lt"/>
          <a:ea typeface="+mn-ea"/>
          <a:cs typeface="+mn-cs"/>
        </a:defRPr>
      </a:lvl4pPr>
      <a:lvl5pPr marL="1371532" algn="l" defTabSz="685766" rtl="0" eaLnBrk="1" latinLnBrk="0" hangingPunct="1">
        <a:defRPr sz="1350" kern="1200">
          <a:solidFill>
            <a:schemeClr val="tx1"/>
          </a:solidFill>
          <a:latin typeface="+mn-lt"/>
          <a:ea typeface="+mn-ea"/>
          <a:cs typeface="+mn-cs"/>
        </a:defRPr>
      </a:lvl5pPr>
      <a:lvl6pPr marL="1714415" algn="l" defTabSz="685766" rtl="0" eaLnBrk="1" latinLnBrk="0" hangingPunct="1">
        <a:defRPr sz="1350" kern="1200">
          <a:solidFill>
            <a:schemeClr val="tx1"/>
          </a:solidFill>
          <a:latin typeface="+mn-lt"/>
          <a:ea typeface="+mn-ea"/>
          <a:cs typeface="+mn-cs"/>
        </a:defRPr>
      </a:lvl6pPr>
      <a:lvl7pPr marL="2057297" algn="l" defTabSz="685766" rtl="0" eaLnBrk="1" latinLnBrk="0" hangingPunct="1">
        <a:defRPr sz="1350" kern="1200">
          <a:solidFill>
            <a:schemeClr val="tx1"/>
          </a:solidFill>
          <a:latin typeface="+mn-lt"/>
          <a:ea typeface="+mn-ea"/>
          <a:cs typeface="+mn-cs"/>
        </a:defRPr>
      </a:lvl7pPr>
      <a:lvl8pPr marL="2400180" algn="l" defTabSz="685766" rtl="0" eaLnBrk="1" latinLnBrk="0" hangingPunct="1">
        <a:defRPr sz="1350" kern="1200">
          <a:solidFill>
            <a:schemeClr val="tx1"/>
          </a:solidFill>
          <a:latin typeface="+mn-lt"/>
          <a:ea typeface="+mn-ea"/>
          <a:cs typeface="+mn-cs"/>
        </a:defRPr>
      </a:lvl8pPr>
      <a:lvl9pPr marL="2743064" algn="l" defTabSz="685766"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
        <p:nvSpPr>
          <p:cNvPr id="7" name="页脚占位符 4">
            <a:extLst>
              <a:ext uri="{FF2B5EF4-FFF2-40B4-BE49-F238E27FC236}">
                <a16:creationId xmlns:a16="http://schemas.microsoft.com/office/drawing/2014/main" id="{3C63BDAC-28C9-0E4F-8348-983F72940FD0}"/>
              </a:ext>
            </a:extLst>
          </p:cNvPr>
          <p:cNvSpPr txBox="1"/>
          <p:nvPr userDrawn="1"/>
        </p:nvSpPr>
        <p:spPr>
          <a:xfrm>
            <a:off x="3028950" y="6242011"/>
            <a:ext cx="3086100" cy="365125"/>
          </a:xfrm>
          <a:prstGeom prst="rect">
            <a:avLst/>
          </a:prstGeom>
        </p:spPr>
        <p:txBody>
          <a:bodyPr vert="horz" lIns="68580" tIns="34290" rIns="68580" bIns="3429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900"/>
          </a:p>
        </p:txBody>
      </p:sp>
    </p:spTree>
    <p:extLst>
      <p:ext uri="{BB962C8B-B14F-4D97-AF65-F5344CB8AC3E}">
        <p14:creationId xmlns:p14="http://schemas.microsoft.com/office/powerpoint/2010/main" val="2988979890"/>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53" r:id="rId16"/>
    <p:sldLayoutId id="2147483655" r:id="rId17"/>
    <p:sldLayoutId id="2147483656" r:id="rId18"/>
    <p:sldLayoutId id="2147483657" r:id="rId19"/>
    <p:sldLayoutId id="2147483658" r:id="rId20"/>
    <p:sldLayoutId id="2147483659" r:id="rId21"/>
    <p:sldLayoutId id="2147483660" r:id="rId22"/>
    <p:sldLayoutId id="2147483661" r:id="rId2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7.xml"/><Relationship Id="rId5" Type="http://schemas.openxmlformats.org/officeDocument/2006/relationships/image" Target="../media/image12.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7.xml"/><Relationship Id="rId5" Type="http://schemas.openxmlformats.org/officeDocument/2006/relationships/image" Target="../media/image12.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7.xml"/><Relationship Id="rId5" Type="http://schemas.openxmlformats.org/officeDocument/2006/relationships/image" Target="../media/image8.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7.xml"/><Relationship Id="rId5" Type="http://schemas.openxmlformats.org/officeDocument/2006/relationships/image" Target="../media/image8.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7.xml"/><Relationship Id="rId1" Type="http://schemas.openxmlformats.org/officeDocument/2006/relationships/slideLayout" Target="../slideLayouts/slideLayout17.xml"/><Relationship Id="rId5" Type="http://schemas.openxmlformats.org/officeDocument/2006/relationships/image" Target="../media/image8.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8.xml"/><Relationship Id="rId1" Type="http://schemas.openxmlformats.org/officeDocument/2006/relationships/slideLayout" Target="../slideLayouts/slideLayout17.xml"/><Relationship Id="rId5" Type="http://schemas.openxmlformats.org/officeDocument/2006/relationships/image" Target="../media/image8.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9.xml"/><Relationship Id="rId1" Type="http://schemas.openxmlformats.org/officeDocument/2006/relationships/slideLayout" Target="../slideLayouts/slideLayout17.xml"/><Relationship Id="rId5" Type="http://schemas.openxmlformats.org/officeDocument/2006/relationships/image" Target="../media/image8.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0.xml"/><Relationship Id="rId1" Type="http://schemas.openxmlformats.org/officeDocument/2006/relationships/slideLayout" Target="../slideLayouts/slideLayout17.xml"/><Relationship Id="rId5" Type="http://schemas.openxmlformats.org/officeDocument/2006/relationships/image" Target="../media/image8.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7.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17.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17.xml"/><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17.xml"/><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18.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8.png"/><Relationship Id="rId5" Type="http://schemas.openxmlformats.org/officeDocument/2006/relationships/image" Target="../media/image11.png"/><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8.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16.png"/><Relationship Id="rId5" Type="http://schemas.openxmlformats.org/officeDocument/2006/relationships/image" Target="../media/image12.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8.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534876" y="1343990"/>
            <a:ext cx="5643902" cy="2076407"/>
          </a:xfrm>
        </p:spPr>
        <p:txBody>
          <a:bodyPr>
            <a:noAutofit/>
          </a:bodyPr>
          <a:lstStyle/>
          <a:p>
            <a:br>
              <a:rPr lang="en-US" altLang="zh-CN" sz="2800" dirty="0">
                <a:latin typeface="Microsoft YaHei" panose="020B0503020204020204" pitchFamily="34" charset="-122"/>
                <a:ea typeface="Microsoft YaHei" panose="020B0503020204020204" pitchFamily="34" charset="-122"/>
              </a:rPr>
            </a:br>
            <a:r>
              <a:rPr lang="en-US" altLang="zh-CN" sz="2800" dirty="0">
                <a:latin typeface="Microsoft YaHei" panose="020B0503020204020204" pitchFamily="34" charset="-122"/>
                <a:ea typeface="Microsoft YaHei" panose="020B0503020204020204" pitchFamily="34" charset="-122"/>
              </a:rPr>
              <a:t>Technological Forecasting Based on Spectral Clustering for Word Frequency Time Series</a:t>
            </a:r>
            <a:endParaRPr lang="zh-CN" altLang="en-US" sz="2800" dirty="0">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3EAC2C21-CA3A-2C49-9359-C452444D19EE}"/>
              </a:ext>
            </a:extLst>
          </p:cNvPr>
          <p:cNvSpPr/>
          <p:nvPr/>
        </p:nvSpPr>
        <p:spPr>
          <a:xfrm>
            <a:off x="166524" y="342767"/>
            <a:ext cx="1800000" cy="61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45276B51-6262-0B46-9D54-F3CEBE86DB3C}"/>
              </a:ext>
            </a:extLst>
          </p:cNvPr>
          <p:cNvSpPr txBox="1"/>
          <p:nvPr/>
        </p:nvSpPr>
        <p:spPr>
          <a:xfrm>
            <a:off x="-9939" y="72135"/>
            <a:ext cx="5947587" cy="738664"/>
          </a:xfrm>
          <a:prstGeom prst="rect">
            <a:avLst/>
          </a:prstGeom>
          <a:noFill/>
        </p:spPr>
        <p:txBody>
          <a:bodyPr wrap="square" rtlCol="0">
            <a:spAutoFit/>
          </a:bodyPr>
          <a:lstStyle/>
          <a:p>
            <a:r>
              <a:rPr lang="en-US" altLang="zh-CN" sz="1400" dirty="0">
                <a:solidFill>
                  <a:schemeClr val="tx2"/>
                </a:solidFill>
                <a:latin typeface="Arial" panose="020B0604020202020204" pitchFamily="34" charset="0"/>
                <a:cs typeface="Arial" panose="020B0604020202020204" pitchFamily="34" charset="0"/>
              </a:rPr>
              <a:t>Joint Workshop of the 5th Extraction and Evaluation of Knowledge Entities from Scientific Documents (EEKE2024) and the 4th AI + Informetrics (ALL2024)</a:t>
            </a:r>
            <a:endParaRPr lang="zh-CN" altLang="en-US" sz="1400" dirty="0">
              <a:solidFill>
                <a:schemeClr val="tx2"/>
              </a:solidFill>
              <a:latin typeface="Arial" panose="020B060402020202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id="{34E86661-220F-B444-A2E6-859E198B15C4}"/>
              </a:ext>
            </a:extLst>
          </p:cNvPr>
          <p:cNvSpPr txBox="1"/>
          <p:nvPr/>
        </p:nvSpPr>
        <p:spPr>
          <a:xfrm>
            <a:off x="259022" y="3798068"/>
            <a:ext cx="5643901" cy="2110321"/>
          </a:xfrm>
          <a:prstGeom prst="rect">
            <a:avLst/>
          </a:prstGeom>
          <a:noFill/>
        </p:spPr>
        <p:txBody>
          <a:bodyPr wrap="square">
            <a:spAutoFit/>
          </a:bodyPr>
          <a:lstStyle/>
          <a:p>
            <a:pPr>
              <a:lnSpc>
                <a:spcPct val="110000"/>
              </a:lnSpc>
            </a:pPr>
            <a:r>
              <a:rPr lang="en-US" altLang="zh-CN" sz="1800" dirty="0">
                <a:solidFill>
                  <a:srgbClr val="7F7F7F"/>
                </a:solidFill>
                <a:effectLst/>
                <a:latin typeface="Libertinus Serif"/>
                <a:ea typeface="Times New Roman" panose="02020603050405020304" pitchFamily="18" charset="0"/>
                <a:cs typeface="Times New Roman" panose="02020603050405020304" pitchFamily="18" charset="0"/>
              </a:rPr>
              <a:t>Han </a:t>
            </a:r>
            <a:r>
              <a:rPr lang="en-US" altLang="zh-CN" sz="1800" dirty="0">
                <a:solidFill>
                  <a:srgbClr val="000000"/>
                </a:solidFill>
                <a:effectLst/>
                <a:latin typeface="Libertinus Serif"/>
                <a:ea typeface="Times New Roman" panose="02020603050405020304" pitchFamily="18" charset="0"/>
                <a:cs typeface="Times New Roman" panose="02020603050405020304" pitchFamily="18" charset="0"/>
              </a:rPr>
              <a:t>Huang</a:t>
            </a:r>
            <a:r>
              <a:rPr lang="en-US" altLang="zh-CN" sz="1800" i="1" baseline="30000" dirty="0">
                <a:solidFill>
                  <a:srgbClr val="000000"/>
                </a:solidFill>
                <a:effectLst/>
                <a:latin typeface="Libertinus Serif"/>
                <a:ea typeface="Times New Roman" panose="02020603050405020304" pitchFamily="18" charset="0"/>
                <a:cs typeface="Times New Roman" panose="02020603050405020304" pitchFamily="18" charset="0"/>
              </a:rPr>
              <a:t>1</a:t>
            </a:r>
            <a:r>
              <a:rPr lang="en-US" altLang="zh-CN" sz="1800" dirty="0">
                <a:solidFill>
                  <a:srgbClr val="7F7F7F"/>
                </a:solidFill>
                <a:effectLst/>
                <a:latin typeface="Libertinus Serif"/>
                <a:ea typeface="Times New Roman" panose="02020603050405020304" pitchFamily="18" charset="0"/>
                <a:cs typeface="Times New Roman" panose="02020603050405020304" pitchFamily="18" charset="0"/>
              </a:rPr>
              <a:t>, Xiaoguang </a:t>
            </a:r>
            <a:r>
              <a:rPr lang="en-US" altLang="zh-CN" sz="1800" dirty="0">
                <a:solidFill>
                  <a:srgbClr val="000000"/>
                </a:solidFill>
                <a:effectLst/>
                <a:latin typeface="Libertinus Serif"/>
                <a:ea typeface="Times New Roman" panose="02020603050405020304" pitchFamily="18" charset="0"/>
                <a:cs typeface="Times New Roman" panose="02020603050405020304" pitchFamily="18" charset="0"/>
              </a:rPr>
              <a:t>Wang</a:t>
            </a:r>
            <a:r>
              <a:rPr lang="en-US" altLang="zh-CN" sz="1800" i="1" baseline="30000" dirty="0">
                <a:solidFill>
                  <a:srgbClr val="000000"/>
                </a:solidFill>
                <a:effectLst/>
                <a:latin typeface="Libertinus Serif"/>
                <a:ea typeface="Times New Roman" panose="02020603050405020304" pitchFamily="18" charset="0"/>
                <a:cs typeface="Times New Roman" panose="02020603050405020304" pitchFamily="18" charset="0"/>
              </a:rPr>
              <a:t>2,3</a:t>
            </a:r>
            <a:r>
              <a:rPr lang="en-US" altLang="zh-CN" sz="1800" dirty="0">
                <a:solidFill>
                  <a:srgbClr val="7F7F7F"/>
                </a:solidFill>
                <a:effectLst/>
                <a:latin typeface="Libertinus Serif"/>
                <a:ea typeface="Times New Roman" panose="02020603050405020304" pitchFamily="18" charset="0"/>
                <a:cs typeface="Times New Roman" panose="02020603050405020304" pitchFamily="18" charset="0"/>
              </a:rPr>
              <a:t> </a:t>
            </a:r>
            <a:r>
              <a:rPr lang="en-US" altLang="zh-CN" sz="1800" dirty="0">
                <a:solidFill>
                  <a:srgbClr val="000000"/>
                </a:solidFill>
                <a:effectLst/>
                <a:latin typeface="Libertinus Serif"/>
                <a:ea typeface="Times New Roman" panose="02020603050405020304" pitchFamily="18" charset="0"/>
                <a:cs typeface="Times New Roman" panose="02020603050405020304" pitchFamily="18" charset="0"/>
              </a:rPr>
              <a:t>and </a:t>
            </a:r>
            <a:r>
              <a:rPr lang="en-US" altLang="zh-CN" sz="1800" dirty="0">
                <a:solidFill>
                  <a:srgbClr val="7F7F7F"/>
                </a:solidFill>
                <a:effectLst/>
                <a:latin typeface="Libertinus Serif"/>
                <a:ea typeface="Times New Roman" panose="02020603050405020304" pitchFamily="18" charset="0"/>
                <a:cs typeface="Times New Roman" panose="02020603050405020304" pitchFamily="18" charset="0"/>
              </a:rPr>
              <a:t>Hongyu </a:t>
            </a:r>
            <a:r>
              <a:rPr lang="en-US" altLang="zh-CN" sz="1800" dirty="0">
                <a:solidFill>
                  <a:srgbClr val="000000"/>
                </a:solidFill>
                <a:effectLst/>
                <a:latin typeface="Libertinus Serif"/>
                <a:ea typeface="Times New Roman" panose="02020603050405020304" pitchFamily="18" charset="0"/>
                <a:cs typeface="Times New Roman" panose="02020603050405020304" pitchFamily="18" charset="0"/>
              </a:rPr>
              <a:t>Wang</a:t>
            </a:r>
            <a:r>
              <a:rPr lang="en-US" altLang="zh-CN" sz="1800" i="1" baseline="30000" dirty="0">
                <a:solidFill>
                  <a:srgbClr val="000000"/>
                </a:solidFill>
                <a:effectLst/>
                <a:latin typeface="Libertinus Serif"/>
                <a:ea typeface="Times New Roman" panose="02020603050405020304" pitchFamily="18" charset="0"/>
                <a:cs typeface="Times New Roman" panose="02020603050405020304" pitchFamily="18" charset="0"/>
              </a:rPr>
              <a:t>1,</a:t>
            </a:r>
            <a:r>
              <a:rPr lang="en-US" altLang="zh-CN" sz="1800" baseline="30000" dirty="0">
                <a:solidFill>
                  <a:srgbClr val="000000"/>
                </a:solidFill>
                <a:effectLst/>
                <a:latin typeface="Libertinus Serif"/>
                <a:ea typeface="Times New Roman" panose="02020603050405020304" pitchFamily="18" charset="0"/>
                <a:cs typeface="Times New Roman" panose="02020603050405020304" pitchFamily="18" charset="0"/>
              </a:rPr>
              <a:t>*</a:t>
            </a:r>
            <a:endParaRPr lang="zh-CN" altLang="zh-CN" sz="1800" dirty="0">
              <a:solidFill>
                <a:srgbClr val="7F7F7F"/>
              </a:solidFill>
              <a:effectLst/>
              <a:latin typeface="Libertinus Serif"/>
              <a:ea typeface="Times New Roman" panose="02020603050405020304" pitchFamily="18" charset="0"/>
              <a:cs typeface="Times New Roman" panose="02020603050405020304" pitchFamily="18" charset="0"/>
            </a:endParaRPr>
          </a:p>
          <a:p>
            <a:pPr>
              <a:spcAft>
                <a:spcPts val="200"/>
              </a:spcAft>
            </a:pPr>
            <a:r>
              <a:rPr lang="en-US" altLang="zh-CN" sz="1800" i="1" baseline="30000" dirty="0">
                <a:effectLst/>
                <a:latin typeface="Libertinus Serif"/>
                <a:ea typeface="Times New Roman" panose="02020603050405020304" pitchFamily="18" charset="0"/>
                <a:cs typeface="Times New Roman" panose="02020603050405020304" pitchFamily="18" charset="0"/>
              </a:rPr>
              <a:t>1</a:t>
            </a:r>
            <a:r>
              <a:rPr lang="en-US" altLang="zh-CN" sz="1800" i="1" dirty="0">
                <a:effectLst/>
                <a:latin typeface="Libertinus Serif"/>
                <a:ea typeface="Times New Roman" panose="02020603050405020304" pitchFamily="18" charset="0"/>
                <a:cs typeface="Times New Roman" panose="02020603050405020304" pitchFamily="18" charset="0"/>
              </a:rPr>
              <a:t> School of Management, Wuhan University of Technology, Wuhan, China, 430070</a:t>
            </a:r>
            <a:endParaRPr lang="zh-CN" altLang="zh-CN" sz="1800" i="1" dirty="0">
              <a:effectLst/>
              <a:latin typeface="Libertinus Serif"/>
              <a:ea typeface="Times New Roman" panose="02020603050405020304" pitchFamily="18" charset="0"/>
              <a:cs typeface="Times New Roman" panose="02020603050405020304" pitchFamily="18" charset="0"/>
            </a:endParaRPr>
          </a:p>
          <a:p>
            <a:pPr>
              <a:spcAft>
                <a:spcPts val="200"/>
              </a:spcAft>
            </a:pPr>
            <a:r>
              <a:rPr lang="en-US" altLang="zh-CN" sz="1800" i="1" baseline="30000" dirty="0">
                <a:effectLst/>
                <a:latin typeface="Libertinus Serif"/>
                <a:ea typeface="Times New Roman" panose="02020603050405020304" pitchFamily="18" charset="0"/>
                <a:cs typeface="Times New Roman" panose="02020603050405020304" pitchFamily="18" charset="0"/>
              </a:rPr>
              <a:t>2</a:t>
            </a:r>
            <a:r>
              <a:rPr lang="en-US" altLang="zh-CN" sz="1800" i="1" dirty="0">
                <a:effectLst/>
                <a:latin typeface="Libertinus Serif"/>
                <a:ea typeface="Times New Roman" panose="02020603050405020304" pitchFamily="18" charset="0"/>
                <a:cs typeface="Times New Roman" panose="02020603050405020304" pitchFamily="18" charset="0"/>
              </a:rPr>
              <a:t> School of Information Management, Wuhan University, Wuhan, China, 430072</a:t>
            </a:r>
            <a:endParaRPr lang="zh-CN" altLang="zh-CN" sz="1800" i="1" dirty="0">
              <a:effectLst/>
              <a:latin typeface="Libertinus Serif"/>
              <a:ea typeface="Times New Roman" panose="02020603050405020304" pitchFamily="18" charset="0"/>
              <a:cs typeface="Times New Roman" panose="02020603050405020304" pitchFamily="18" charset="0"/>
            </a:endParaRPr>
          </a:p>
          <a:p>
            <a:pPr>
              <a:spcAft>
                <a:spcPts val="200"/>
              </a:spcAft>
            </a:pPr>
            <a:r>
              <a:rPr lang="en-US" altLang="zh-CN" sz="1800" i="1" baseline="30000" dirty="0">
                <a:effectLst/>
                <a:latin typeface="Libertinus Serif"/>
                <a:ea typeface="Times New Roman" panose="02020603050405020304" pitchFamily="18" charset="0"/>
                <a:cs typeface="Times New Roman" panose="02020603050405020304" pitchFamily="18" charset="0"/>
              </a:rPr>
              <a:t>3</a:t>
            </a:r>
            <a:r>
              <a:rPr lang="en-US" altLang="zh-CN" sz="1800" i="1" dirty="0">
                <a:effectLst/>
                <a:latin typeface="Libertinus Serif"/>
                <a:ea typeface="Times New Roman" panose="02020603050405020304" pitchFamily="18" charset="0"/>
                <a:cs typeface="Times New Roman" panose="02020603050405020304" pitchFamily="18" charset="0"/>
              </a:rPr>
              <a:t> Institute of Big Data, Wuhan University, Wuhan, China, 430072</a:t>
            </a:r>
            <a:endParaRPr lang="zh-CN" altLang="zh-CN" sz="1800" i="1" dirty="0">
              <a:effectLst/>
              <a:latin typeface="Libertinus Serif"/>
              <a:ea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2A99B4EF-E83E-1143-8058-5FA4E1D2B6B9}"/>
              </a:ext>
            </a:extLst>
          </p:cNvPr>
          <p:cNvSpPr/>
          <p:nvPr/>
        </p:nvSpPr>
        <p:spPr>
          <a:xfrm>
            <a:off x="534876" y="6215063"/>
            <a:ext cx="1431648" cy="400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 name="图片占位符 7" descr="图片包含 天空, 户外, 建筑物, 日落&#10;&#10;描述已自动生成">
            <a:extLst>
              <a:ext uri="{FF2B5EF4-FFF2-40B4-BE49-F238E27FC236}">
                <a16:creationId xmlns:a16="http://schemas.microsoft.com/office/drawing/2014/main" id="{D0B9AC11-77DF-7F44-9E35-7F59E5200327}"/>
              </a:ext>
            </a:extLst>
          </p:cNvPr>
          <p:cNvPicPr>
            <a:picLocks noChangeAspect="1"/>
          </p:cNvPicPr>
          <p:nvPr/>
        </p:nvPicPr>
        <p:blipFill rotWithShape="1">
          <a:blip r:embed="rId3">
            <a:extLst>
              <a:ext uri="{28A0092B-C50C-407E-A947-70E740481C1C}">
                <a14:useLocalDpi xmlns:a14="http://schemas.microsoft.com/office/drawing/2010/main" val="0"/>
              </a:ext>
            </a:extLst>
          </a:blip>
          <a:srcRect l="35062" r="35062"/>
          <a:stretch>
            <a:fillRect/>
          </a:stretch>
        </p:blipFill>
        <p:spPr>
          <a:xfrm>
            <a:off x="5937648" y="-8603"/>
            <a:ext cx="3072872" cy="6858000"/>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0536D720-2DFB-DD40-AFCA-2D3F2E48E628}"/>
                  </a:ext>
                </a:extLst>
              </p:cNvPr>
              <p:cNvSpPr txBox="1"/>
              <p:nvPr/>
            </p:nvSpPr>
            <p:spPr>
              <a:xfrm>
                <a:off x="530161" y="1260007"/>
                <a:ext cx="8249734" cy="5527475"/>
              </a:xfrm>
              <a:prstGeom prst="rect">
                <a:avLst/>
              </a:prstGeom>
              <a:noFill/>
            </p:spPr>
            <p:txBody>
              <a:bodyPr wrap="square">
                <a:spAutoFit/>
              </a:bodyPr>
              <a:lstStyle/>
              <a:p>
                <a:pPr indent="342884" algn="just">
                  <a:lnSpc>
                    <a:spcPct val="150000"/>
                  </a:lnSpc>
                </a:pPr>
                <a:r>
                  <a:rPr lang="en-US"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rPr>
                  <a:t>According to the graph representation of the symmetric normalized Laplacian matrix determined above, this study adopt </a:t>
                </a:r>
                <a:r>
                  <a:rPr lang="en-US" altLang="zh-CN" sz="1600" b="1" dirty="0">
                    <a:effectLst/>
                    <a:latin typeface="Microsoft YaHei" panose="020B0503020204020204" pitchFamily="34" charset="-122"/>
                    <a:ea typeface="Microsoft YaHei" panose="020B0503020204020204" pitchFamily="34" charset="-122"/>
                    <a:cs typeface="Times New Roman" panose="02020603050405020304" pitchFamily="18" charset="0"/>
                  </a:rPr>
                  <a:t>N-Cut partition criterion</a:t>
                </a:r>
                <a:r>
                  <a:rPr lang="en-US"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rPr>
                  <a:t>, whose objective function is shown in formula (4).</a:t>
                </a:r>
                <a:r>
                  <a:rPr lang="zh-CN" altLang="zh-CN" sz="1600" dirty="0">
                    <a:effectLst/>
                    <a:latin typeface="Microsoft YaHei" panose="020B0503020204020204" pitchFamily="34" charset="-122"/>
                    <a:ea typeface="Microsoft YaHei" panose="020B0503020204020204" pitchFamily="34" charset="-122"/>
                  </a:rPr>
                  <a:t> </a:t>
                </a:r>
                <a:endParaRPr lang="en-US" altLang="zh-CN" sz="1600" i="1" kern="100" dirty="0">
                  <a:latin typeface="Microsoft YaHei" panose="020B0503020204020204" pitchFamily="34" charset="-122"/>
                  <a:ea typeface="Microsoft YaHei" panose="020B0503020204020204" pitchFamily="34" charset="-122"/>
                  <a:cs typeface="Times New Roman (正文 CS 字体)"/>
                </a:endParaRPr>
              </a:p>
              <a:p>
                <a:pPr indent="342884" algn="ctr">
                  <a:lnSpc>
                    <a:spcPct val="150000"/>
                  </a:lnSpc>
                </a:pPr>
                <a14:m>
                  <m:oMath xmlns:m="http://schemas.openxmlformats.org/officeDocument/2006/math">
                    <m:r>
                      <a:rPr lang="en-US" altLang="zh-CN" sz="1600" i="1" kern="100">
                        <a:latin typeface="Cambria Math" panose="02040503050406030204" pitchFamily="18" charset="0"/>
                        <a:ea typeface="宋体" panose="02010600030101010101" pitchFamily="2" charset="-122"/>
                        <a:cs typeface="Times New Roman (正文 CS 字体)"/>
                      </a:rPr>
                      <m:t>𝑁𝐶𝑢𝑡</m:t>
                    </m:r>
                    <m:d>
                      <m:dPr>
                        <m:ctrlPr>
                          <a:rPr lang="zh-CN" altLang="zh-CN" sz="1600" i="1" kern="100">
                            <a:latin typeface="Cambria Math" panose="02040503050406030204" pitchFamily="18" charset="0"/>
                            <a:ea typeface="Cambria Math" panose="02040503050406030204" pitchFamily="18" charset="0"/>
                            <a:cs typeface="Times New Roman (正文 CS 字体)"/>
                          </a:rPr>
                        </m:ctrlPr>
                      </m:dPr>
                      <m:e>
                        <m:sSub>
                          <m:sSubPr>
                            <m:ctrlPr>
                              <a:rPr lang="zh-CN" altLang="zh-CN" sz="1600" i="1" kern="100">
                                <a:latin typeface="Cambria Math" panose="02040503050406030204" pitchFamily="18" charset="0"/>
                                <a:ea typeface="Cambria Math" panose="02040503050406030204" pitchFamily="18" charset="0"/>
                                <a:cs typeface="Times New Roman (正文 CS 字体)"/>
                              </a:rPr>
                            </m:ctrlPr>
                          </m:sSubPr>
                          <m:e>
                            <m:r>
                              <a:rPr lang="en-US" altLang="zh-CN" sz="1600" i="1" kern="100">
                                <a:latin typeface="Cambria Math" panose="02040503050406030204" pitchFamily="18" charset="0"/>
                                <a:ea typeface="宋体" panose="02010600030101010101" pitchFamily="2" charset="-122"/>
                                <a:cs typeface="Times New Roman (正文 CS 字体)"/>
                              </a:rPr>
                              <m:t>𝐴</m:t>
                            </m:r>
                          </m:e>
                          <m:sub>
                            <m:r>
                              <a:rPr lang="en-US" altLang="zh-CN" sz="1600" i="1" kern="100">
                                <a:latin typeface="Cambria Math" panose="02040503050406030204" pitchFamily="18" charset="0"/>
                                <a:ea typeface="宋体" panose="02010600030101010101" pitchFamily="2" charset="-122"/>
                                <a:cs typeface="Times New Roman (正文 CS 字体)"/>
                              </a:rPr>
                              <m:t>1</m:t>
                            </m:r>
                          </m:sub>
                        </m:sSub>
                        <m:r>
                          <a:rPr lang="en-US" altLang="zh-CN" sz="1600" i="1" kern="100">
                            <a:latin typeface="Cambria Math" panose="02040503050406030204" pitchFamily="18" charset="0"/>
                            <a:ea typeface="宋体" panose="02010600030101010101" pitchFamily="2" charset="-122"/>
                            <a:cs typeface="Times New Roman (正文 CS 字体)"/>
                          </a:rPr>
                          <m:t>,…,</m:t>
                        </m:r>
                        <m:sSub>
                          <m:sSubPr>
                            <m:ctrlPr>
                              <a:rPr lang="zh-CN" altLang="zh-CN" sz="1600" i="1" kern="100">
                                <a:latin typeface="Cambria Math" panose="02040503050406030204" pitchFamily="18" charset="0"/>
                                <a:ea typeface="Cambria Math" panose="02040503050406030204" pitchFamily="18" charset="0"/>
                                <a:cs typeface="Times New Roman (正文 CS 字体)"/>
                              </a:rPr>
                            </m:ctrlPr>
                          </m:sSubPr>
                          <m:e>
                            <m:r>
                              <a:rPr lang="en-US" altLang="zh-CN" sz="1600" i="1" kern="100">
                                <a:latin typeface="Cambria Math" panose="02040503050406030204" pitchFamily="18" charset="0"/>
                                <a:ea typeface="宋体" panose="02010600030101010101" pitchFamily="2" charset="-122"/>
                                <a:cs typeface="Times New Roman (正文 CS 字体)"/>
                              </a:rPr>
                              <m:t>𝐴</m:t>
                            </m:r>
                          </m:e>
                          <m:sub>
                            <m:r>
                              <a:rPr lang="en-US" altLang="zh-CN" sz="1600" i="1" kern="100">
                                <a:latin typeface="Cambria Math" panose="02040503050406030204" pitchFamily="18" charset="0"/>
                                <a:ea typeface="宋体" panose="02010600030101010101" pitchFamily="2" charset="-122"/>
                                <a:cs typeface="Times New Roman (正文 CS 字体)"/>
                              </a:rPr>
                              <m:t>𝑘</m:t>
                            </m:r>
                          </m:sub>
                        </m:sSub>
                      </m:e>
                    </m:d>
                    <m:r>
                      <a:rPr lang="en-US" altLang="zh-CN" sz="1600" i="1" kern="100">
                        <a:latin typeface="Cambria Math" panose="02040503050406030204" pitchFamily="18" charset="0"/>
                        <a:ea typeface="宋体" panose="02010600030101010101" pitchFamily="2" charset="-122"/>
                        <a:cs typeface="Times New Roman (正文 CS 字体)"/>
                      </a:rPr>
                      <m:t>=</m:t>
                    </m:r>
                    <m:nary>
                      <m:naryPr>
                        <m:chr m:val="∑"/>
                        <m:limLoc m:val="undOvr"/>
                        <m:ctrlPr>
                          <a:rPr lang="zh-CN" altLang="zh-CN" sz="1600" i="1" kern="100">
                            <a:latin typeface="Cambria Math" panose="02040503050406030204" pitchFamily="18" charset="0"/>
                            <a:ea typeface="Cambria Math" panose="02040503050406030204" pitchFamily="18" charset="0"/>
                            <a:cs typeface="Times New Roman (正文 CS 字体)"/>
                          </a:rPr>
                        </m:ctrlPr>
                      </m:naryPr>
                      <m:sub>
                        <m:r>
                          <a:rPr lang="en-US" altLang="zh-CN" sz="1600" i="1" kern="100">
                            <a:latin typeface="Cambria Math" panose="02040503050406030204" pitchFamily="18" charset="0"/>
                            <a:ea typeface="宋体" panose="02010600030101010101" pitchFamily="2" charset="-122"/>
                            <a:cs typeface="Times New Roman (正文 CS 字体)"/>
                          </a:rPr>
                          <m:t>𝑖</m:t>
                        </m:r>
                        <m:r>
                          <a:rPr lang="en-US" altLang="zh-CN" sz="1600" i="1" kern="100">
                            <a:latin typeface="Cambria Math" panose="02040503050406030204" pitchFamily="18" charset="0"/>
                            <a:ea typeface="宋体" panose="02010600030101010101" pitchFamily="2" charset="-122"/>
                            <a:cs typeface="Times New Roman (正文 CS 字体)"/>
                          </a:rPr>
                          <m:t>=1</m:t>
                        </m:r>
                      </m:sub>
                      <m:sup>
                        <m:r>
                          <a:rPr lang="en-US" altLang="zh-CN" sz="1600" i="1" kern="100">
                            <a:latin typeface="Cambria Math" panose="02040503050406030204" pitchFamily="18" charset="0"/>
                            <a:ea typeface="宋体" panose="02010600030101010101" pitchFamily="2" charset="-122"/>
                            <a:cs typeface="Times New Roman (正文 CS 字体)"/>
                          </a:rPr>
                          <m:t>𝑘</m:t>
                        </m:r>
                      </m:sup>
                      <m:e>
                        <m:f>
                          <m:fPr>
                            <m:ctrlPr>
                              <a:rPr lang="zh-CN" altLang="zh-CN" sz="1600" i="1" kern="100">
                                <a:latin typeface="Cambria Math" panose="02040503050406030204" pitchFamily="18" charset="0"/>
                                <a:ea typeface="Cambria Math" panose="02040503050406030204" pitchFamily="18" charset="0"/>
                                <a:cs typeface="Times New Roman (正文 CS 字体)"/>
                              </a:rPr>
                            </m:ctrlPr>
                          </m:fPr>
                          <m:num>
                            <m:f>
                              <m:fPr>
                                <m:ctrlPr>
                                  <a:rPr lang="zh-CN" altLang="zh-CN" sz="1600" i="1" kern="100">
                                    <a:latin typeface="Cambria Math" panose="02040503050406030204" pitchFamily="18" charset="0"/>
                                    <a:ea typeface="Cambria Math" panose="02040503050406030204" pitchFamily="18" charset="0"/>
                                    <a:cs typeface="Times New Roman (正文 CS 字体)"/>
                                  </a:rPr>
                                </m:ctrlPr>
                              </m:fPr>
                              <m:num>
                                <m:r>
                                  <a:rPr lang="en-US" altLang="zh-CN" sz="1600" i="1" kern="100">
                                    <a:latin typeface="Cambria Math" panose="02040503050406030204" pitchFamily="18" charset="0"/>
                                    <a:ea typeface="宋体" panose="02010600030101010101" pitchFamily="2" charset="-122"/>
                                    <a:cs typeface="Times New Roman (正文 CS 字体)"/>
                                  </a:rPr>
                                  <m:t>1</m:t>
                                </m:r>
                              </m:num>
                              <m:den>
                                <m:r>
                                  <a:rPr lang="en-US" altLang="zh-CN" sz="1600" i="1" kern="100">
                                    <a:latin typeface="Cambria Math" panose="02040503050406030204" pitchFamily="18" charset="0"/>
                                    <a:ea typeface="宋体" panose="02010600030101010101" pitchFamily="2" charset="-122"/>
                                    <a:cs typeface="Times New Roman (正文 CS 字体)"/>
                                  </a:rPr>
                                  <m:t>2</m:t>
                                </m:r>
                              </m:den>
                            </m:f>
                            <m:nary>
                              <m:naryPr>
                                <m:chr m:val="∑"/>
                                <m:limLoc m:val="subSup"/>
                                <m:ctrlPr>
                                  <a:rPr lang="zh-CN" altLang="zh-CN" sz="1600" i="1" kern="100">
                                    <a:latin typeface="Cambria Math" panose="02040503050406030204" pitchFamily="18" charset="0"/>
                                    <a:ea typeface="Cambria Math" panose="02040503050406030204" pitchFamily="18" charset="0"/>
                                    <a:cs typeface="Times New Roman (正文 CS 字体)"/>
                                  </a:rPr>
                                </m:ctrlPr>
                              </m:naryPr>
                              <m:sub>
                                <m:r>
                                  <a:rPr lang="en-US" altLang="zh-CN" sz="1600" i="1" kern="100">
                                    <a:latin typeface="Cambria Math" panose="02040503050406030204" pitchFamily="18" charset="0"/>
                                    <a:ea typeface="宋体" panose="02010600030101010101" pitchFamily="2" charset="-122"/>
                                    <a:cs typeface="Times New Roman (正文 CS 字体)"/>
                                  </a:rPr>
                                  <m:t>𝑖</m:t>
                                </m:r>
                                <m:r>
                                  <a:rPr lang="en-US" altLang="zh-CN" sz="1600" i="1" kern="100">
                                    <a:latin typeface="Cambria Math" panose="02040503050406030204" pitchFamily="18" charset="0"/>
                                    <a:ea typeface="宋体" panose="02010600030101010101" pitchFamily="2" charset="-122"/>
                                    <a:cs typeface="Times New Roman (正文 CS 字体)"/>
                                  </a:rPr>
                                  <m:t>=1</m:t>
                                </m:r>
                              </m:sub>
                              <m:sup>
                                <m:r>
                                  <a:rPr lang="en-US" altLang="zh-CN" sz="1600" i="1" kern="100">
                                    <a:latin typeface="Cambria Math" panose="02040503050406030204" pitchFamily="18" charset="0"/>
                                    <a:ea typeface="宋体" panose="02010600030101010101" pitchFamily="2" charset="-122"/>
                                    <a:cs typeface="Times New Roman (正文 CS 字体)"/>
                                  </a:rPr>
                                  <m:t>𝑘</m:t>
                                </m:r>
                              </m:sup>
                              <m:e>
                                <m:r>
                                  <a:rPr lang="en-US" altLang="zh-CN" sz="1600" i="1" kern="100">
                                    <a:latin typeface="Cambria Math" panose="02040503050406030204" pitchFamily="18" charset="0"/>
                                    <a:ea typeface="宋体" panose="02010600030101010101" pitchFamily="2" charset="-122"/>
                                    <a:cs typeface="Times New Roman (正文 CS 字体)"/>
                                  </a:rPr>
                                  <m:t>𝑊</m:t>
                                </m:r>
                                <m:r>
                                  <a:rPr lang="en-US" altLang="zh-CN" sz="1600" i="1" kern="100">
                                    <a:latin typeface="Cambria Math" panose="02040503050406030204" pitchFamily="18" charset="0"/>
                                    <a:ea typeface="宋体" panose="02010600030101010101" pitchFamily="2" charset="-122"/>
                                    <a:cs typeface="Times New Roman (正文 CS 字体)"/>
                                  </a:rPr>
                                  <m:t>(</m:t>
                                </m:r>
                                <m:sSub>
                                  <m:sSubPr>
                                    <m:ctrlPr>
                                      <a:rPr lang="zh-CN" altLang="zh-CN" sz="1600" i="1" kern="100">
                                        <a:latin typeface="Cambria Math" panose="02040503050406030204" pitchFamily="18" charset="0"/>
                                        <a:ea typeface="Cambria Math" panose="02040503050406030204" pitchFamily="18" charset="0"/>
                                        <a:cs typeface="Times New Roman (正文 CS 字体)"/>
                                      </a:rPr>
                                    </m:ctrlPr>
                                  </m:sSubPr>
                                  <m:e>
                                    <m:r>
                                      <a:rPr lang="en-US" altLang="zh-CN" sz="1600" i="1" kern="100">
                                        <a:latin typeface="Cambria Math" panose="02040503050406030204" pitchFamily="18" charset="0"/>
                                        <a:ea typeface="宋体" panose="02010600030101010101" pitchFamily="2" charset="-122"/>
                                        <a:cs typeface="Times New Roman (正文 CS 字体)"/>
                                      </a:rPr>
                                      <m:t>𝐴</m:t>
                                    </m:r>
                                  </m:e>
                                  <m:sub>
                                    <m:r>
                                      <a:rPr lang="en-US" altLang="zh-CN" sz="1600" i="1" kern="100">
                                        <a:latin typeface="Cambria Math" panose="02040503050406030204" pitchFamily="18" charset="0"/>
                                        <a:ea typeface="宋体" panose="02010600030101010101" pitchFamily="2" charset="-122"/>
                                        <a:cs typeface="Times New Roman (正文 CS 字体)"/>
                                      </a:rPr>
                                      <m:t>𝑖</m:t>
                                    </m:r>
                                  </m:sub>
                                </m:sSub>
                                <m:r>
                                  <a:rPr lang="en-US" altLang="zh-CN" sz="1600" i="1" kern="100">
                                    <a:latin typeface="Cambria Math" panose="02040503050406030204" pitchFamily="18" charset="0"/>
                                    <a:ea typeface="宋体" panose="02010600030101010101" pitchFamily="2" charset="-122"/>
                                    <a:cs typeface="Times New Roman (正文 CS 字体)"/>
                                  </a:rPr>
                                  <m:t>,</m:t>
                                </m:r>
                                <m:acc>
                                  <m:accPr>
                                    <m:chr m:val="̅"/>
                                    <m:ctrlPr>
                                      <a:rPr lang="zh-CN" altLang="zh-CN" sz="1600" i="1" kern="100">
                                        <a:latin typeface="Cambria Math" panose="02040503050406030204" pitchFamily="18" charset="0"/>
                                        <a:ea typeface="Cambria Math" panose="02040503050406030204" pitchFamily="18" charset="0"/>
                                        <a:cs typeface="Times New Roman (正文 CS 字体)"/>
                                      </a:rPr>
                                    </m:ctrlPr>
                                  </m:accPr>
                                  <m:e>
                                    <m:sSub>
                                      <m:sSubPr>
                                        <m:ctrlPr>
                                          <a:rPr lang="zh-CN" altLang="zh-CN" sz="1600" i="1" kern="100">
                                            <a:latin typeface="Cambria Math" panose="02040503050406030204" pitchFamily="18" charset="0"/>
                                            <a:ea typeface="Cambria Math" panose="02040503050406030204" pitchFamily="18" charset="0"/>
                                            <a:cs typeface="Times New Roman (正文 CS 字体)"/>
                                          </a:rPr>
                                        </m:ctrlPr>
                                      </m:sSubPr>
                                      <m:e>
                                        <m:r>
                                          <a:rPr lang="en-US" altLang="zh-CN" sz="1600" i="1" kern="100">
                                            <a:latin typeface="Cambria Math" panose="02040503050406030204" pitchFamily="18" charset="0"/>
                                            <a:ea typeface="宋体" panose="02010600030101010101" pitchFamily="2" charset="-122"/>
                                            <a:cs typeface="Times New Roman (正文 CS 字体)"/>
                                          </a:rPr>
                                          <m:t>𝐴</m:t>
                                        </m:r>
                                      </m:e>
                                      <m:sub>
                                        <m:r>
                                          <a:rPr lang="en-US" altLang="zh-CN" sz="1600" i="1" kern="100">
                                            <a:latin typeface="Cambria Math" panose="02040503050406030204" pitchFamily="18" charset="0"/>
                                            <a:ea typeface="宋体" panose="02010600030101010101" pitchFamily="2" charset="-122"/>
                                            <a:cs typeface="Times New Roman (正文 CS 字体)"/>
                                          </a:rPr>
                                          <m:t>𝑖</m:t>
                                        </m:r>
                                      </m:sub>
                                    </m:sSub>
                                  </m:e>
                                </m:acc>
                                <m:r>
                                  <a:rPr lang="en-US" altLang="zh-CN" sz="1600" i="1" kern="100">
                                    <a:latin typeface="Cambria Math" panose="02040503050406030204" pitchFamily="18" charset="0"/>
                                    <a:ea typeface="宋体" panose="02010600030101010101" pitchFamily="2" charset="-122"/>
                                    <a:cs typeface="Times New Roman (正文 CS 字体)"/>
                                  </a:rPr>
                                  <m:t>)</m:t>
                                </m:r>
                              </m:e>
                            </m:nary>
                          </m:num>
                          <m:den>
                            <m:r>
                              <a:rPr lang="en-US" altLang="zh-CN" sz="1600" i="1" kern="100">
                                <a:latin typeface="Cambria Math" panose="02040503050406030204" pitchFamily="18" charset="0"/>
                                <a:ea typeface="宋体" panose="02010600030101010101" pitchFamily="2" charset="-122"/>
                                <a:cs typeface="Times New Roman (正文 CS 字体)"/>
                              </a:rPr>
                              <m:t>𝑣𝑜𝑙</m:t>
                            </m:r>
                            <m:r>
                              <a:rPr lang="en-US" altLang="zh-CN" sz="1600" i="1" kern="100">
                                <a:latin typeface="Cambria Math" panose="02040503050406030204" pitchFamily="18" charset="0"/>
                                <a:ea typeface="宋体" panose="02010600030101010101" pitchFamily="2" charset="-122"/>
                                <a:cs typeface="Times New Roman (正文 CS 字体)"/>
                              </a:rPr>
                              <m:t>(</m:t>
                            </m:r>
                            <m:sSub>
                              <m:sSubPr>
                                <m:ctrlPr>
                                  <a:rPr lang="zh-CN" altLang="zh-CN" sz="1600" i="1" kern="100">
                                    <a:latin typeface="Cambria Math" panose="02040503050406030204" pitchFamily="18" charset="0"/>
                                    <a:ea typeface="Cambria Math" panose="02040503050406030204" pitchFamily="18" charset="0"/>
                                    <a:cs typeface="Times New Roman (正文 CS 字体)"/>
                                  </a:rPr>
                                </m:ctrlPr>
                              </m:sSubPr>
                              <m:e>
                                <m:r>
                                  <a:rPr lang="en-US" altLang="zh-CN" sz="1600" i="1" kern="100">
                                    <a:latin typeface="Cambria Math" panose="02040503050406030204" pitchFamily="18" charset="0"/>
                                    <a:ea typeface="宋体" panose="02010600030101010101" pitchFamily="2" charset="-122"/>
                                    <a:cs typeface="Times New Roman (正文 CS 字体)"/>
                                  </a:rPr>
                                  <m:t>𝐴</m:t>
                                </m:r>
                              </m:e>
                              <m:sub>
                                <m:r>
                                  <a:rPr lang="en-US" altLang="zh-CN" sz="1600" i="1" kern="100">
                                    <a:latin typeface="Cambria Math" panose="02040503050406030204" pitchFamily="18" charset="0"/>
                                    <a:ea typeface="宋体" panose="02010600030101010101" pitchFamily="2" charset="-122"/>
                                    <a:cs typeface="Times New Roman (正文 CS 字体)"/>
                                  </a:rPr>
                                  <m:t>𝑖</m:t>
                                </m:r>
                              </m:sub>
                            </m:sSub>
                            <m:r>
                              <a:rPr lang="en-US" altLang="zh-CN" sz="1600" i="1" kern="100">
                                <a:latin typeface="Cambria Math" panose="02040503050406030204" pitchFamily="18" charset="0"/>
                                <a:ea typeface="宋体" panose="02010600030101010101" pitchFamily="2" charset="-122"/>
                                <a:cs typeface="Times New Roman (正文 CS 字体)"/>
                              </a:rPr>
                              <m:t>)</m:t>
                            </m:r>
                          </m:den>
                        </m:f>
                      </m:e>
                    </m:nary>
                  </m:oMath>
                </a14:m>
                <a:r>
                  <a:rPr lang="en-US" altLang="zh-CN" sz="1600" kern="100" dirty="0">
                    <a:latin typeface="Microsoft YaHei" panose="020B0503020204020204" pitchFamily="34" charset="-122"/>
                    <a:ea typeface="Microsoft YaHei" panose="020B0503020204020204" pitchFamily="34" charset="-122"/>
                    <a:cs typeface="Times New Roman (正文 CS 字体)"/>
                  </a:rPr>
                  <a:t> </a:t>
                </a:r>
                <a:r>
                  <a:rPr lang="zh-CN" altLang="en-US" sz="1600" kern="100" dirty="0">
                    <a:latin typeface="Microsoft YaHei" panose="020B0503020204020204" pitchFamily="34" charset="-122"/>
                    <a:ea typeface="Microsoft YaHei" panose="020B0503020204020204" pitchFamily="34" charset="-122"/>
                    <a:cs typeface="Times New Roman (正文 CS 字体)"/>
                  </a:rPr>
                  <a:t>         </a:t>
                </a:r>
                <a:r>
                  <a:rPr lang="en-US" altLang="zh-CN" sz="1600" kern="100" dirty="0">
                    <a:latin typeface="Microsoft YaHei" panose="020B0503020204020204" pitchFamily="34" charset="-122"/>
                    <a:ea typeface="Microsoft YaHei" panose="020B0503020204020204" pitchFamily="34" charset="-122"/>
                    <a:cs typeface="Times New Roman (正文 CS 字体)"/>
                  </a:rPr>
                  <a:t>(4)              </a:t>
                </a:r>
                <a:endParaRPr lang="zh-CN" altLang="zh-CN" sz="1600" kern="100" dirty="0">
                  <a:latin typeface="Microsoft YaHei" panose="020B0503020204020204" pitchFamily="34" charset="-122"/>
                  <a:ea typeface="Microsoft YaHei" panose="020B0503020204020204" pitchFamily="34" charset="-122"/>
                  <a:cs typeface="Times New Roman (正文 CS 字体)"/>
                </a:endParaRPr>
              </a:p>
              <a:p>
                <a:pPr indent="342884" algn="just">
                  <a:lnSpc>
                    <a:spcPct val="150000"/>
                  </a:lnSpc>
                </a:pPr>
                <a14:m>
                  <m:oMath xmlns:m="http://schemas.openxmlformats.org/officeDocument/2006/math">
                    <m:r>
                      <a:rPr lang="en-US" altLang="zh-CN" sz="1400" i="1">
                        <a:latin typeface="Cambria Math" panose="02040503050406030204" pitchFamily="18" charset="0"/>
                      </a:rPr>
                      <m:t>𝑘</m:t>
                    </m:r>
                  </m:oMath>
                </a14:m>
                <a:r>
                  <a:rPr lang="en-US" altLang="zh-CN" sz="1400" dirty="0">
                    <a:latin typeface="Microsoft YaHei" panose="020B0503020204020204" pitchFamily="34" charset="-122"/>
                    <a:ea typeface="Microsoft YaHei" panose="020B0503020204020204" pitchFamily="34" charset="-122"/>
                  </a:rPr>
                  <a:t> represents the total number of subsets, </a:t>
                </a:r>
                <a14:m>
                  <m:oMath xmlns:m="http://schemas.openxmlformats.org/officeDocument/2006/math">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𝐴</m:t>
                        </m:r>
                      </m:e>
                      <m:sub>
                        <m:r>
                          <a:rPr lang="en-US" altLang="zh-CN" sz="1400" i="1">
                            <a:latin typeface="Cambria Math" panose="02040503050406030204" pitchFamily="18" charset="0"/>
                          </a:rPr>
                          <m:t>𝑖</m:t>
                        </m:r>
                      </m:sub>
                    </m:sSub>
                  </m:oMath>
                </a14:m>
                <a:r>
                  <a:rPr lang="en-US" altLang="zh-CN" sz="1400" dirty="0">
                    <a:latin typeface="Microsoft YaHei" panose="020B0503020204020204" pitchFamily="34" charset="-122"/>
                    <a:ea typeface="Microsoft YaHei" panose="020B0503020204020204" pitchFamily="34" charset="-122"/>
                  </a:rPr>
                  <a:t> represents the </a:t>
                </a:r>
                <a:r>
                  <a:rPr lang="en-US" altLang="zh-CN" sz="1400" i="1" dirty="0" err="1">
                    <a:latin typeface="Microsoft YaHei" panose="020B0503020204020204" pitchFamily="34" charset="-122"/>
                    <a:ea typeface="Microsoft YaHei" panose="020B0503020204020204" pitchFamily="34" charset="-122"/>
                  </a:rPr>
                  <a:t>i</a:t>
                </a:r>
                <a:r>
                  <a:rPr lang="en-US" altLang="zh-CN" sz="1400" dirty="0" err="1">
                    <a:latin typeface="Microsoft YaHei" panose="020B0503020204020204" pitchFamily="34" charset="-122"/>
                    <a:ea typeface="Microsoft YaHei" panose="020B0503020204020204" pitchFamily="34" charset="-122"/>
                  </a:rPr>
                  <a:t>'th</a:t>
                </a:r>
                <a:r>
                  <a:rPr lang="en-US" altLang="zh-CN" sz="1400" dirty="0">
                    <a:latin typeface="Microsoft YaHei" panose="020B0503020204020204" pitchFamily="34" charset="-122"/>
                    <a:ea typeface="Microsoft YaHei" panose="020B0503020204020204" pitchFamily="34" charset="-122"/>
                  </a:rPr>
                  <a:t> subset, </a:t>
                </a:r>
                <a14:m>
                  <m:oMath xmlns:m="http://schemas.openxmlformats.org/officeDocument/2006/math">
                    <m:acc>
                      <m:accPr>
                        <m:chr m:val="̅"/>
                        <m:ctrlPr>
                          <a:rPr lang="zh-CN" altLang="zh-CN" sz="1400" i="1">
                            <a:latin typeface="Cambria Math" panose="02040503050406030204" pitchFamily="18" charset="0"/>
                          </a:rPr>
                        </m:ctrlPr>
                      </m:accPr>
                      <m:e>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𝐴</m:t>
                            </m:r>
                          </m:e>
                          <m:sub>
                            <m:r>
                              <a:rPr lang="en-US" altLang="zh-CN" sz="1400" i="1">
                                <a:latin typeface="Cambria Math" panose="02040503050406030204" pitchFamily="18" charset="0"/>
                              </a:rPr>
                              <m:t>𝑖</m:t>
                            </m:r>
                          </m:sub>
                        </m:sSub>
                      </m:e>
                    </m:acc>
                  </m:oMath>
                </a14:m>
                <a:r>
                  <a:rPr lang="en-US" altLang="zh-CN" sz="1400" dirty="0">
                    <a:latin typeface="Microsoft YaHei" panose="020B0503020204020204" pitchFamily="34" charset="-122"/>
                    <a:ea typeface="Microsoft YaHei" panose="020B0503020204020204" pitchFamily="34" charset="-122"/>
                  </a:rPr>
                  <a:t> is the complementary set of </a:t>
                </a:r>
                <a14:m>
                  <m:oMath xmlns:m="http://schemas.openxmlformats.org/officeDocument/2006/math">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𝐴</m:t>
                        </m:r>
                      </m:e>
                      <m:sub>
                        <m:r>
                          <a:rPr lang="en-US" altLang="zh-CN" sz="1400" i="1">
                            <a:latin typeface="Cambria Math" panose="02040503050406030204" pitchFamily="18" charset="0"/>
                          </a:rPr>
                          <m:t>𝑖</m:t>
                        </m:r>
                      </m:sub>
                    </m:sSub>
                  </m:oMath>
                </a14:m>
                <a:r>
                  <a:rPr lang="en-US" altLang="zh-CN" sz="1400" dirty="0">
                    <a:latin typeface="Microsoft YaHei" panose="020B0503020204020204" pitchFamily="34" charset="-122"/>
                    <a:ea typeface="Microsoft YaHei" panose="020B0503020204020204" pitchFamily="34" charset="-122"/>
                  </a:rPr>
                  <a:t>, </a:t>
                </a:r>
                <a14:m>
                  <m:oMath xmlns:m="http://schemas.openxmlformats.org/officeDocument/2006/math">
                    <m:r>
                      <a:rPr lang="en-US" altLang="zh-CN" sz="1400" i="1">
                        <a:latin typeface="Cambria Math" panose="02040503050406030204" pitchFamily="18" charset="0"/>
                      </a:rPr>
                      <m:t>𝑊</m:t>
                    </m:r>
                    <m:r>
                      <a:rPr lang="en-US" altLang="zh-CN" sz="1400" i="1">
                        <a:latin typeface="Cambria Math" panose="02040503050406030204" pitchFamily="18" charset="0"/>
                      </a:rPr>
                      <m:t>(</m:t>
                    </m:r>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𝐴</m:t>
                        </m:r>
                      </m:e>
                      <m:sub>
                        <m:r>
                          <a:rPr lang="en-US" altLang="zh-CN" sz="1400" i="1">
                            <a:latin typeface="Cambria Math" panose="02040503050406030204" pitchFamily="18" charset="0"/>
                          </a:rPr>
                          <m:t>𝑖</m:t>
                        </m:r>
                      </m:sub>
                    </m:sSub>
                    <m:r>
                      <a:rPr lang="en-US" altLang="zh-CN" sz="1400" i="1">
                        <a:latin typeface="Cambria Math" panose="02040503050406030204" pitchFamily="18" charset="0"/>
                      </a:rPr>
                      <m:t>,</m:t>
                    </m:r>
                    <m:acc>
                      <m:accPr>
                        <m:chr m:val="̅"/>
                        <m:ctrlPr>
                          <a:rPr lang="zh-CN" altLang="zh-CN" sz="1400" i="1">
                            <a:latin typeface="Cambria Math" panose="02040503050406030204" pitchFamily="18" charset="0"/>
                          </a:rPr>
                        </m:ctrlPr>
                      </m:accPr>
                      <m:e>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𝐴</m:t>
                            </m:r>
                          </m:e>
                          <m:sub>
                            <m:r>
                              <a:rPr lang="en-US" altLang="zh-CN" sz="1400" i="1">
                                <a:latin typeface="Cambria Math" panose="02040503050406030204" pitchFamily="18" charset="0"/>
                              </a:rPr>
                              <m:t>𝑖</m:t>
                            </m:r>
                          </m:sub>
                        </m:sSub>
                      </m:e>
                    </m:acc>
                    <m:r>
                      <a:rPr lang="en-US" altLang="zh-CN" sz="1400" i="1">
                        <a:latin typeface="Cambria Math" panose="02040503050406030204" pitchFamily="18" charset="0"/>
                      </a:rPr>
                      <m:t>)</m:t>
                    </m:r>
                  </m:oMath>
                </a14:m>
                <a:r>
                  <a:rPr lang="en-US" altLang="zh-CN" sz="1400" dirty="0">
                    <a:latin typeface="Microsoft YaHei" panose="020B0503020204020204" pitchFamily="34" charset="-122"/>
                    <a:ea typeface="Microsoft YaHei" panose="020B0503020204020204" pitchFamily="34" charset="-122"/>
                  </a:rPr>
                  <a:t> represents the sum of the weights of the edges of points in subset </a:t>
                </a:r>
                <a14:m>
                  <m:oMath xmlns:m="http://schemas.openxmlformats.org/officeDocument/2006/math">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𝐴</m:t>
                        </m:r>
                      </m:e>
                      <m:sub>
                        <m:r>
                          <a:rPr lang="en-US" altLang="zh-CN" sz="1400" i="1">
                            <a:latin typeface="Cambria Math" panose="02040503050406030204" pitchFamily="18" charset="0"/>
                          </a:rPr>
                          <m:t>𝑖</m:t>
                        </m:r>
                      </m:sub>
                    </m:sSub>
                  </m:oMath>
                </a14:m>
                <a:r>
                  <a:rPr lang="en-US" altLang="zh-CN" sz="1400" dirty="0">
                    <a:latin typeface="Microsoft YaHei" panose="020B0503020204020204" pitchFamily="34" charset="-122"/>
                    <a:ea typeface="Microsoft YaHei" panose="020B0503020204020204" pitchFamily="34" charset="-122"/>
                  </a:rPr>
                  <a:t> and points outside of subset </a:t>
                </a:r>
                <a14:m>
                  <m:oMath xmlns:m="http://schemas.openxmlformats.org/officeDocument/2006/math">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𝐴</m:t>
                        </m:r>
                      </m:e>
                      <m:sub>
                        <m:r>
                          <a:rPr lang="en-US" altLang="zh-CN" sz="1400" i="1">
                            <a:latin typeface="Cambria Math" panose="02040503050406030204" pitchFamily="18" charset="0"/>
                          </a:rPr>
                          <m:t>𝑖</m:t>
                        </m:r>
                      </m:sub>
                    </m:sSub>
                  </m:oMath>
                </a14:m>
                <a:r>
                  <a:rPr lang="en-US" altLang="zh-CN" sz="1400" dirty="0">
                    <a:latin typeface="Microsoft YaHei" panose="020B0503020204020204" pitchFamily="34" charset="-122"/>
                    <a:ea typeface="Microsoft YaHei" panose="020B0503020204020204" pitchFamily="34" charset="-122"/>
                  </a:rPr>
                  <a:t>, </a:t>
                </a:r>
                <a14:m>
                  <m:oMath xmlns:m="http://schemas.openxmlformats.org/officeDocument/2006/math">
                    <m:r>
                      <a:rPr lang="en-US" altLang="zh-CN" sz="1400" i="1">
                        <a:latin typeface="Cambria Math" panose="02040503050406030204" pitchFamily="18" charset="0"/>
                      </a:rPr>
                      <m:t>𝑣𝑜𝑙</m:t>
                    </m:r>
                    <m:r>
                      <a:rPr lang="en-US" altLang="zh-CN" sz="1400" i="1">
                        <a:latin typeface="Cambria Math" panose="02040503050406030204" pitchFamily="18" charset="0"/>
                      </a:rPr>
                      <m:t>(</m:t>
                    </m:r>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𝐴</m:t>
                        </m:r>
                      </m:e>
                      <m:sub>
                        <m:r>
                          <a:rPr lang="en-US" altLang="zh-CN" sz="1400" i="1">
                            <a:latin typeface="Cambria Math" panose="02040503050406030204" pitchFamily="18" charset="0"/>
                          </a:rPr>
                          <m:t>𝑖</m:t>
                        </m:r>
                      </m:sub>
                    </m:sSub>
                    <m:r>
                      <a:rPr lang="en-US" altLang="zh-CN" sz="1400" i="1">
                        <a:latin typeface="Cambria Math" panose="02040503050406030204" pitchFamily="18" charset="0"/>
                      </a:rPr>
                      <m:t>)</m:t>
                    </m:r>
                  </m:oMath>
                </a14:m>
                <a:r>
                  <a:rPr lang="en-US" altLang="zh-CN" sz="1400" dirty="0">
                    <a:latin typeface="Microsoft YaHei" panose="020B0503020204020204" pitchFamily="34" charset="-122"/>
                    <a:ea typeface="Microsoft YaHei" panose="020B0503020204020204" pitchFamily="34" charset="-122"/>
                  </a:rPr>
                  <a:t> is the sum of the weights of all edges in subset </a:t>
                </a:r>
                <a14:m>
                  <m:oMath xmlns:m="http://schemas.openxmlformats.org/officeDocument/2006/math">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𝐴</m:t>
                        </m:r>
                      </m:e>
                      <m:sub>
                        <m:r>
                          <a:rPr lang="en-US" altLang="zh-CN" sz="1400" i="1">
                            <a:latin typeface="Cambria Math" panose="02040503050406030204" pitchFamily="18" charset="0"/>
                          </a:rPr>
                          <m:t>𝑖</m:t>
                        </m:r>
                      </m:sub>
                    </m:sSub>
                  </m:oMath>
                </a14:m>
                <a:r>
                  <a:rPr lang="en-US" altLang="zh-CN" sz="1400" dirty="0">
                    <a:latin typeface="Microsoft YaHei" panose="020B0503020204020204" pitchFamily="34" charset="-122"/>
                    <a:ea typeface="Microsoft YaHei" panose="020B0503020204020204" pitchFamily="34" charset="-122"/>
                  </a:rPr>
                  <a:t>. </a:t>
                </a:r>
              </a:p>
              <a:p>
                <a:pPr indent="342884" algn="just">
                  <a:lnSpc>
                    <a:spcPct val="150000"/>
                  </a:lnSpc>
                </a:pPr>
                <a:r>
                  <a:rPr lang="en-US"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rPr>
                  <a:t>According to the mathematical derivation, the solution of the objective function can be transformed into solving the minimum eigenvalue of the Laplace matrix and its corresponding eigenvector. In this study, the eigenvectors corresponding to the minimum </a:t>
                </a:r>
                <a14:m>
                  <m:oMath xmlns:m="http://schemas.openxmlformats.org/officeDocument/2006/math">
                    <m:r>
                      <a:rPr lang="en-US" altLang="zh-CN" sz="1600" i="1">
                        <a:effectLst/>
                        <a:latin typeface="Cambria Math" panose="02040503050406030204" pitchFamily="18" charset="0"/>
                        <a:ea typeface="Times New Roman" panose="02020603050405020304" pitchFamily="18" charset="0"/>
                        <a:cs typeface="Times New Roman" panose="02020603050405020304" pitchFamily="18" charset="0"/>
                      </a:rPr>
                      <m:t>𝜆</m:t>
                    </m:r>
                  </m:oMath>
                </a14:m>
                <a:r>
                  <a:rPr lang="en-US"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rPr>
                  <a:t> eigenvalues of </a:t>
                </a:r>
                <a14:m>
                  <m:oMath xmlns:m="http://schemas.openxmlformats.org/officeDocument/2006/math">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Times New Roman" panose="02020603050405020304" pitchFamily="18" charset="0"/>
                            <a:cs typeface="Times New Roman" panose="02020603050405020304" pitchFamily="18" charset="0"/>
                          </a:rPr>
                          <m:t>𝐿</m:t>
                        </m:r>
                      </m:e>
                      <m:sub>
                        <m:r>
                          <a:rPr lang="en-US" altLang="zh-CN" sz="1600" i="1">
                            <a:effectLst/>
                            <a:latin typeface="Cambria Math" panose="02040503050406030204" pitchFamily="18" charset="0"/>
                            <a:ea typeface="Times New Roman" panose="02020603050405020304" pitchFamily="18" charset="0"/>
                            <a:cs typeface="Times New Roman" panose="02020603050405020304" pitchFamily="18" charset="0"/>
                          </a:rPr>
                          <m:t>𝑠𝑦𝑚</m:t>
                        </m:r>
                      </m:sub>
                    </m:sSub>
                  </m:oMath>
                </a14:m>
                <a:r>
                  <a:rPr lang="en-US"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rPr>
                  <a:t> should be solved</a:t>
                </a:r>
                <a:r>
                  <a:rPr lang="en-US" altLang="zh-CN" dirty="0"/>
                  <a:t>, and the eigenmatrix </a:t>
                </a:r>
                <a14:m>
                  <m:oMath xmlns:m="http://schemas.openxmlformats.org/officeDocument/2006/math">
                    <m:r>
                      <a:rPr lang="en-US" altLang="zh-CN" i="1">
                        <a:latin typeface="Cambria Math" panose="02040503050406030204" pitchFamily="18" charset="0"/>
                      </a:rPr>
                      <m:t>𝐻</m:t>
                    </m:r>
                  </m:oMath>
                </a14:m>
                <a:r>
                  <a:rPr lang="en-US" altLang="zh-CN" dirty="0"/>
                  <a:t> (also known as indicator matrix) composed of these indicator vectors is the approximate optimal solution to the graph partition problem. </a:t>
                </a:r>
                <a:endParaRPr lang="zh-CN" altLang="zh-CN" sz="1200" kern="100" dirty="0">
                  <a:latin typeface="Microsoft YaHei" panose="020B0503020204020204" pitchFamily="34" charset="-122"/>
                  <a:ea typeface="Microsoft YaHei" panose="020B0503020204020204" pitchFamily="34" charset="-122"/>
                  <a:cs typeface="Times New Roman (正文 CS 字体)"/>
                </a:endParaRPr>
              </a:p>
            </p:txBody>
          </p:sp>
        </mc:Choice>
        <mc:Fallback xmlns="">
          <p:sp>
            <p:nvSpPr>
              <p:cNvPr id="5" name="文本框 4">
                <a:extLst>
                  <a:ext uri="{FF2B5EF4-FFF2-40B4-BE49-F238E27FC236}">
                    <a16:creationId xmlns:a16="http://schemas.microsoft.com/office/drawing/2014/main" id="{0536D720-2DFB-DD40-AFCA-2D3F2E48E628}"/>
                  </a:ext>
                </a:extLst>
              </p:cNvPr>
              <p:cNvSpPr txBox="1">
                <a:spLocks noRot="1" noChangeAspect="1" noMove="1" noResize="1" noEditPoints="1" noAdjustHandles="1" noChangeArrowheads="1" noChangeShapeType="1" noTextEdit="1"/>
              </p:cNvSpPr>
              <p:nvPr/>
            </p:nvSpPr>
            <p:spPr>
              <a:xfrm>
                <a:off x="530161" y="1260007"/>
                <a:ext cx="8249734" cy="5527475"/>
              </a:xfrm>
              <a:prstGeom prst="rect">
                <a:avLst/>
              </a:prstGeom>
              <a:blipFill>
                <a:blip r:embed="rId3"/>
                <a:stretch>
                  <a:fillRect l="-614" r="-614" b="-917"/>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34AB362E-0B9C-7F4C-A732-5B024C71EF1E}"/>
              </a:ext>
            </a:extLst>
          </p:cNvPr>
          <p:cNvSpPr txBox="1"/>
          <p:nvPr/>
        </p:nvSpPr>
        <p:spPr>
          <a:xfrm>
            <a:off x="8581764" y="6410739"/>
            <a:ext cx="396262"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10</a:t>
            </a:r>
            <a:endParaRPr kumimoji="1" lang="zh-CN" altLang="en-US" sz="1400" dirty="0">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3B6980F7-5E44-2647-9267-E9D9F736DF86}"/>
              </a:ext>
            </a:extLst>
          </p:cNvPr>
          <p:cNvSpPr/>
          <p:nvPr/>
        </p:nvSpPr>
        <p:spPr>
          <a:xfrm>
            <a:off x="6257925" y="39756"/>
            <a:ext cx="2886075" cy="9301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Picture 2">
            <a:extLst>
              <a:ext uri="{FF2B5EF4-FFF2-40B4-BE49-F238E27FC236}">
                <a16:creationId xmlns:a16="http://schemas.microsoft.com/office/drawing/2014/main" id="{23FFFDB7-00B9-FD4C-9F76-454DD153D8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6798" y="529594"/>
            <a:ext cx="2095522" cy="468000"/>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FC62FBBA-5DD3-4843-AC0D-910E4A6B45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08672" y="16460"/>
            <a:ext cx="1485901" cy="468000"/>
          </a:xfrm>
          <a:prstGeom prst="rect">
            <a:avLst/>
          </a:prstGeom>
        </p:spPr>
      </p:pic>
      <p:sp>
        <p:nvSpPr>
          <p:cNvPr id="8" name="标题 6">
            <a:extLst>
              <a:ext uri="{FF2B5EF4-FFF2-40B4-BE49-F238E27FC236}">
                <a16:creationId xmlns:a16="http://schemas.microsoft.com/office/drawing/2014/main" id="{F237B1B7-F515-574E-986A-1CC959DC1829}"/>
              </a:ext>
            </a:extLst>
          </p:cNvPr>
          <p:cNvSpPr>
            <a:spLocks noGrp="1"/>
          </p:cNvSpPr>
          <p:nvPr>
            <p:ph type="title"/>
          </p:nvPr>
        </p:nvSpPr>
        <p:spPr>
          <a:xfrm>
            <a:off x="929028" y="-279949"/>
            <a:ext cx="7086260" cy="1637790"/>
          </a:xfrm>
        </p:spPr>
        <p:txBody>
          <a:bodyPr>
            <a:normAutofit/>
          </a:bodyPr>
          <a:lstStyle/>
          <a:p>
            <a:r>
              <a:rPr lang="en-US" altLang="zh-CN" sz="2400" dirty="0">
                <a:latin typeface="Microsoft YaHei" panose="020B0503020204020204" pitchFamily="34" charset="-122"/>
                <a:ea typeface="Microsoft YaHei" panose="020B0503020204020204" pitchFamily="34" charset="-122"/>
              </a:rPr>
              <a:t>The determination and transformation of graph partition criterion</a:t>
            </a:r>
            <a:endParaRPr lang="zh-CN" altLang="en-US" sz="2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867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0536D720-2DFB-DD40-AFCA-2D3F2E48E628}"/>
                  </a:ext>
                </a:extLst>
              </p:cNvPr>
              <p:cNvSpPr txBox="1"/>
              <p:nvPr/>
            </p:nvSpPr>
            <p:spPr>
              <a:xfrm>
                <a:off x="659964" y="1658391"/>
                <a:ext cx="7824072" cy="2414187"/>
              </a:xfrm>
              <a:prstGeom prst="rect">
                <a:avLst/>
              </a:prstGeom>
              <a:noFill/>
            </p:spPr>
            <p:txBody>
              <a:bodyPr wrap="square">
                <a:spAutoFit/>
              </a:bodyPr>
              <a:lstStyle/>
              <a:p>
                <a:pPr indent="180340" algn="just">
                  <a:lnSpc>
                    <a:spcPct val="150000"/>
                  </a:lnSpc>
                </a:pPr>
                <a:r>
                  <a:rPr lang="zh-CN" altLang="en-US" sz="1800" dirty="0">
                    <a:effectLst/>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1800" dirty="0">
                    <a:effectLst/>
                    <a:latin typeface="Microsoft YaHei" panose="020B0503020204020204" pitchFamily="34" charset="-122"/>
                    <a:ea typeface="Microsoft YaHei" panose="020B0503020204020204" pitchFamily="34" charset="-122"/>
                    <a:cs typeface="Times New Roman" panose="02020603050405020304" pitchFamily="18" charset="0"/>
                  </a:rPr>
                  <a:t>After the graph is divided, the classical clustering algorithm can be used to cluster</a:t>
                </a:r>
                <a:r>
                  <a:rPr lang="en-US" altLang="zh-CN" sz="1800" i="1" dirty="0">
                    <a:effectLst/>
                    <a:latin typeface="Microsoft YaHei" panose="020B0503020204020204" pitchFamily="34" charset="-122"/>
                    <a:ea typeface="Microsoft YaHei" panose="020B0503020204020204" pitchFamily="34" charset="-122"/>
                    <a:cs typeface="Times New Roman" panose="02020603050405020304" pitchFamily="18" charset="0"/>
                  </a:rPr>
                  <a:t> </a:t>
                </a:r>
                <a14:m>
                  <m:oMath xmlns:m="http://schemas.openxmlformats.org/officeDocument/2006/math">
                    <m:r>
                      <a:rPr lang="en-US" altLang="zh-CN" sz="1800" i="1">
                        <a:effectLst/>
                        <a:latin typeface="Cambria Math" panose="02040503050406030204" pitchFamily="18" charset="0"/>
                        <a:ea typeface="Times New Roman" panose="02020603050405020304" pitchFamily="18" charset="0"/>
                        <a:cs typeface="Times New Roman" panose="02020603050405020304" pitchFamily="18" charset="0"/>
                      </a:rPr>
                      <m:t>𝐻</m:t>
                    </m:r>
                  </m:oMath>
                </a14:m>
                <a:r>
                  <a:rPr lang="en-US" altLang="zh-CN" sz="1800" dirty="0">
                    <a:effectLst/>
                    <a:latin typeface="Microsoft YaHei" panose="020B0503020204020204" pitchFamily="34" charset="-122"/>
                    <a:ea typeface="Microsoft YaHei" panose="020B0503020204020204" pitchFamily="34" charset="-122"/>
                    <a:cs typeface="Times New Roman" panose="02020603050405020304" pitchFamily="18" charset="0"/>
                  </a:rPr>
                  <a:t>. Based on the </a:t>
                </a:r>
                <a:r>
                  <a:rPr lang="en-US" altLang="zh-CN" sz="1800" b="1" dirty="0">
                    <a:effectLst/>
                    <a:latin typeface="Microsoft YaHei" panose="020B0503020204020204" pitchFamily="34" charset="-122"/>
                    <a:ea typeface="Microsoft YaHei" panose="020B0503020204020204" pitchFamily="34" charset="-122"/>
                    <a:cs typeface="Times New Roman" panose="02020603050405020304" pitchFamily="18" charset="0"/>
                  </a:rPr>
                  <a:t>K-means</a:t>
                </a:r>
                <a:r>
                  <a:rPr lang="en-US" altLang="zh-CN" sz="1800" dirty="0">
                    <a:effectLst/>
                    <a:latin typeface="Microsoft YaHei" panose="020B0503020204020204" pitchFamily="34" charset="-122"/>
                    <a:ea typeface="Microsoft YaHei" panose="020B0503020204020204" pitchFamily="34" charset="-122"/>
                    <a:cs typeface="Times New Roman" panose="02020603050405020304" pitchFamily="18" charset="0"/>
                  </a:rPr>
                  <a:t> algorithm, this study regards the row data </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Times New Roman" panose="02020603050405020304" pitchFamily="18" charset="0"/>
                            <a:cs typeface="Times New Roman" panose="02020603050405020304" pitchFamily="18" charset="0"/>
                          </a:rPr>
                          <m:t>h</m:t>
                        </m:r>
                      </m:e>
                      <m:sub>
                        <m:r>
                          <a:rPr lang="en-US" altLang="zh-CN" sz="1800" i="1">
                            <a:effectLst/>
                            <a:latin typeface="Cambria Math" panose="02040503050406030204" pitchFamily="18" charset="0"/>
                            <a:ea typeface="Times New Roman" panose="02020603050405020304" pitchFamily="18" charset="0"/>
                            <a:cs typeface="Times New Roman" panose="02020603050405020304" pitchFamily="18" charset="0"/>
                          </a:rPr>
                          <m:t>𝑛</m:t>
                        </m:r>
                      </m:sub>
                    </m:sSub>
                  </m:oMath>
                </a14:m>
                <a:r>
                  <a:rPr lang="en-US" altLang="zh-CN" sz="1800" dirty="0">
                    <a:effectLst/>
                    <a:latin typeface="Microsoft YaHei" panose="020B0503020204020204" pitchFamily="34" charset="-122"/>
                    <a:ea typeface="Microsoft YaHei" panose="020B0503020204020204" pitchFamily="34" charset="-122"/>
                    <a:cs typeface="Times New Roman" panose="02020603050405020304" pitchFamily="18" charset="0"/>
                  </a:rPr>
                  <a:t> of </a:t>
                </a:r>
                <a14:m>
                  <m:oMath xmlns:m="http://schemas.openxmlformats.org/officeDocument/2006/math">
                    <m:r>
                      <a:rPr lang="en-US" altLang="zh-CN" sz="1800" i="1">
                        <a:effectLst/>
                        <a:latin typeface="Cambria Math" panose="02040503050406030204" pitchFamily="18" charset="0"/>
                        <a:ea typeface="Times New Roman" panose="02020603050405020304" pitchFamily="18" charset="0"/>
                        <a:cs typeface="Times New Roman" panose="02020603050405020304" pitchFamily="18" charset="0"/>
                      </a:rPr>
                      <m:t>𝐻</m:t>
                    </m:r>
                  </m:oMath>
                </a14:m>
                <a:r>
                  <a:rPr lang="en-US" altLang="zh-CN" sz="1800" dirty="0">
                    <a:effectLst/>
                    <a:latin typeface="Microsoft YaHei" panose="020B0503020204020204" pitchFamily="34" charset="-122"/>
                    <a:ea typeface="Microsoft YaHei" panose="020B0503020204020204" pitchFamily="34" charset="-122"/>
                    <a:cs typeface="Times New Roman" panose="02020603050405020304" pitchFamily="18" charset="0"/>
                  </a:rPr>
                  <a:t> as a vector in the current space, and conducts cluster analysis on it, and obtain the category of </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Times New Roman" panose="02020603050405020304" pitchFamily="18" charset="0"/>
                            <a:cs typeface="Times New Roman" panose="02020603050405020304" pitchFamily="18" charset="0"/>
                          </a:rPr>
                          <m:t>h</m:t>
                        </m:r>
                      </m:e>
                      <m:sub>
                        <m:r>
                          <a:rPr lang="en-US" altLang="zh-CN" sz="1800" i="1">
                            <a:effectLst/>
                            <a:latin typeface="Cambria Math" panose="02040503050406030204" pitchFamily="18" charset="0"/>
                            <a:ea typeface="Times New Roman" panose="02020603050405020304" pitchFamily="18" charset="0"/>
                            <a:cs typeface="Times New Roman" panose="02020603050405020304" pitchFamily="18" charset="0"/>
                          </a:rPr>
                          <m:t>𝑛</m:t>
                        </m:r>
                      </m:sub>
                    </m:sSub>
                  </m:oMath>
                </a14:m>
                <a:r>
                  <a:rPr lang="en-US" altLang="zh-CN" sz="1800" dirty="0">
                    <a:effectLst/>
                    <a:latin typeface="Microsoft YaHei" panose="020B0503020204020204" pitchFamily="34" charset="-122"/>
                    <a:ea typeface="Microsoft YaHei" panose="020B0503020204020204" pitchFamily="34" charset="-122"/>
                    <a:cs typeface="Times New Roman" panose="02020603050405020304" pitchFamily="18" charset="0"/>
                  </a:rPr>
                  <a:t> is the category of the </a:t>
                </a:r>
                <a:r>
                  <a:rPr lang="en-US" altLang="zh-CN" sz="1800" i="1" dirty="0" err="1">
                    <a:effectLst/>
                    <a:latin typeface="Microsoft YaHei" panose="020B0503020204020204" pitchFamily="34" charset="-122"/>
                    <a:ea typeface="Microsoft YaHei" panose="020B0503020204020204" pitchFamily="34" charset="-122"/>
                    <a:cs typeface="Times New Roman" panose="02020603050405020304" pitchFamily="18" charset="0"/>
                  </a:rPr>
                  <a:t>n</a:t>
                </a:r>
                <a:r>
                  <a:rPr lang="en-US" altLang="zh-CN" sz="1800" dirty="0" err="1">
                    <a:effectLst/>
                    <a:latin typeface="Microsoft YaHei" panose="020B0503020204020204" pitchFamily="34" charset="-122"/>
                    <a:ea typeface="Microsoft YaHei" panose="020B0503020204020204" pitchFamily="34" charset="-122"/>
                    <a:cs typeface="Times New Roman" panose="02020603050405020304" pitchFamily="18" charset="0"/>
                  </a:rPr>
                  <a:t>'th</a:t>
                </a:r>
                <a:r>
                  <a:rPr lang="en-US" altLang="zh-CN" sz="1800" dirty="0">
                    <a:effectLst/>
                    <a:latin typeface="Microsoft YaHei" panose="020B0503020204020204" pitchFamily="34" charset="-122"/>
                    <a:ea typeface="Microsoft YaHei" panose="020B0503020204020204" pitchFamily="34" charset="-122"/>
                    <a:cs typeface="Times New Roman" panose="02020603050405020304" pitchFamily="18" charset="0"/>
                  </a:rPr>
                  <a:t> time series</a:t>
                </a:r>
                <a:r>
                  <a:rPr lang="en-US" altLang="zh-CN" sz="1800" dirty="0">
                    <a:effectLst/>
                    <a:latin typeface="Libertinus Serif"/>
                    <a:ea typeface="Times New Roman" panose="02020603050405020304" pitchFamily="18" charset="0"/>
                    <a:cs typeface="Times New Roman" panose="02020603050405020304" pitchFamily="18" charset="0"/>
                  </a:rPr>
                  <a:t>.</a:t>
                </a:r>
                <a:endParaRPr lang="zh-CN" altLang="zh-CN" sz="1800" dirty="0">
                  <a:effectLst/>
                  <a:latin typeface="Libertinus Serif"/>
                  <a:ea typeface="Times New Roman" panose="02020603050405020304" pitchFamily="18" charset="0"/>
                  <a:cs typeface="Times New Roman" panose="02020603050405020304" pitchFamily="18" charset="0"/>
                </a:endParaRPr>
              </a:p>
              <a:p>
                <a:pPr indent="342884" algn="just">
                  <a:lnSpc>
                    <a:spcPct val="150000"/>
                  </a:lnSpc>
                </a:pPr>
                <a:endParaRPr lang="zh-CN" altLang="zh-CN" sz="1200" kern="100" dirty="0">
                  <a:latin typeface="Microsoft YaHei" panose="020B0503020204020204" pitchFamily="34" charset="-122"/>
                  <a:ea typeface="Microsoft YaHei" panose="020B0503020204020204" pitchFamily="34" charset="-122"/>
                  <a:cs typeface="Times New Roman (正文 CS 字体)"/>
                </a:endParaRPr>
              </a:p>
            </p:txBody>
          </p:sp>
        </mc:Choice>
        <mc:Fallback xmlns="">
          <p:sp>
            <p:nvSpPr>
              <p:cNvPr id="5" name="文本框 4">
                <a:extLst>
                  <a:ext uri="{FF2B5EF4-FFF2-40B4-BE49-F238E27FC236}">
                    <a16:creationId xmlns:a16="http://schemas.microsoft.com/office/drawing/2014/main" id="{0536D720-2DFB-DD40-AFCA-2D3F2E48E628}"/>
                  </a:ext>
                </a:extLst>
              </p:cNvPr>
              <p:cNvSpPr txBox="1">
                <a:spLocks noRot="1" noChangeAspect="1" noMove="1" noResize="1" noEditPoints="1" noAdjustHandles="1" noChangeArrowheads="1" noChangeShapeType="1" noTextEdit="1"/>
              </p:cNvSpPr>
              <p:nvPr/>
            </p:nvSpPr>
            <p:spPr>
              <a:xfrm>
                <a:off x="659964" y="1658391"/>
                <a:ext cx="7824072" cy="2414187"/>
              </a:xfrm>
              <a:prstGeom prst="rect">
                <a:avLst/>
              </a:prstGeom>
              <a:blipFill>
                <a:blip r:embed="rId3"/>
                <a:stretch>
                  <a:fillRect l="-485" r="-485"/>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34AB362E-0B9C-7F4C-A732-5B024C71EF1E}"/>
              </a:ext>
            </a:extLst>
          </p:cNvPr>
          <p:cNvSpPr txBox="1"/>
          <p:nvPr/>
        </p:nvSpPr>
        <p:spPr>
          <a:xfrm>
            <a:off x="8581764" y="6410739"/>
            <a:ext cx="396262"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11</a:t>
            </a:r>
            <a:endParaRPr kumimoji="1" lang="zh-CN" altLang="en-US" sz="1400" dirty="0">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54EE2C8F-770B-2443-B4C9-34AD9EC678DD}"/>
              </a:ext>
            </a:extLst>
          </p:cNvPr>
          <p:cNvSpPr/>
          <p:nvPr/>
        </p:nvSpPr>
        <p:spPr>
          <a:xfrm>
            <a:off x="6257925" y="39756"/>
            <a:ext cx="2886075" cy="9301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Picture 2">
            <a:extLst>
              <a:ext uri="{FF2B5EF4-FFF2-40B4-BE49-F238E27FC236}">
                <a16:creationId xmlns:a16="http://schemas.microsoft.com/office/drawing/2014/main" id="{3A9D1B2A-E9B1-A249-89C7-ED732F5AD8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6798" y="529594"/>
            <a:ext cx="2095522" cy="468000"/>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18AC8FC8-1B85-E240-ACF2-DAA543E373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08672" y="16460"/>
            <a:ext cx="1485901" cy="468000"/>
          </a:xfrm>
          <a:prstGeom prst="rect">
            <a:avLst/>
          </a:prstGeom>
        </p:spPr>
      </p:pic>
      <p:sp>
        <p:nvSpPr>
          <p:cNvPr id="8" name="标题 6">
            <a:extLst>
              <a:ext uri="{FF2B5EF4-FFF2-40B4-BE49-F238E27FC236}">
                <a16:creationId xmlns:a16="http://schemas.microsoft.com/office/drawing/2014/main" id="{F237B1B7-F515-574E-986A-1CC959DC1829}"/>
              </a:ext>
            </a:extLst>
          </p:cNvPr>
          <p:cNvSpPr>
            <a:spLocks noGrp="1"/>
          </p:cNvSpPr>
          <p:nvPr>
            <p:ph type="title"/>
          </p:nvPr>
        </p:nvSpPr>
        <p:spPr>
          <a:xfrm>
            <a:off x="929028" y="-279949"/>
            <a:ext cx="7091566" cy="1637790"/>
          </a:xfrm>
        </p:spPr>
        <p:txBody>
          <a:bodyPr>
            <a:normAutofit/>
          </a:bodyPr>
          <a:lstStyle/>
          <a:p>
            <a:r>
              <a:rPr lang="en-US" altLang="zh-CN" sz="2800" dirty="0">
                <a:latin typeface="Microsoft YaHei" panose="020B0503020204020204" pitchFamily="34" charset="-122"/>
                <a:ea typeface="Microsoft YaHei" panose="020B0503020204020204" pitchFamily="34" charset="-122"/>
              </a:rPr>
              <a:t>Data clustering through classical clustering algorithm</a:t>
            </a:r>
            <a:endParaRPr lang="zh-CN" altLang="en-US" sz="32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969427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C1F544E-5746-C740-962A-BA9484271C2C}"/>
                  </a:ext>
                </a:extLst>
              </p:cNvPr>
              <p:cNvSpPr txBox="1"/>
              <p:nvPr/>
            </p:nvSpPr>
            <p:spPr>
              <a:xfrm>
                <a:off x="602457" y="1422003"/>
                <a:ext cx="7647241" cy="4509953"/>
              </a:xfrm>
              <a:prstGeom prst="rect">
                <a:avLst/>
              </a:prstGeom>
              <a:noFill/>
            </p:spPr>
            <p:txBody>
              <a:bodyPr wrap="square">
                <a:spAutoFit/>
              </a:bodyPr>
              <a:lstStyle/>
              <a:p>
                <a:pPr indent="342884" algn="just">
                  <a:lnSpc>
                    <a:spcPct val="150000"/>
                  </a:lnSpc>
                </a:pPr>
                <a:r>
                  <a:rPr lang="en-US" altLang="zh-CN" sz="1600" kern="100" dirty="0">
                    <a:latin typeface="Microsoft YaHei" panose="020B0503020204020204" pitchFamily="34" charset="-122"/>
                    <a:ea typeface="Microsoft YaHei" panose="020B0503020204020204" pitchFamily="34" charset="-122"/>
                    <a:cs typeface="Times New Roman (正文 CS 字体)"/>
                  </a:rPr>
                  <a:t>In order to determine </a:t>
                </a:r>
                <a:r>
                  <a:rPr lang="el-GR" altLang="zh-CN" sz="1600" kern="100" dirty="0">
                    <a:latin typeface="Microsoft YaHei" panose="020B0503020204020204" pitchFamily="34" charset="-122"/>
                    <a:ea typeface="Microsoft YaHei" panose="020B0503020204020204" pitchFamily="34" charset="-122"/>
                    <a:cs typeface="Times New Roman (正文 CS 字体)"/>
                  </a:rPr>
                  <a:t>λ </a:t>
                </a:r>
                <a:r>
                  <a:rPr lang="en-US" altLang="zh-CN" sz="1600" kern="100" dirty="0">
                    <a:latin typeface="Microsoft YaHei" panose="020B0503020204020204" pitchFamily="34" charset="-122"/>
                    <a:ea typeface="Microsoft YaHei" panose="020B0503020204020204" pitchFamily="34" charset="-122"/>
                    <a:cs typeface="Times New Roman (正文 CS 字体)"/>
                  </a:rPr>
                  <a:t>in advance, a novel dimension determination method of indicator matrix is designed based on the meaning and properties of the Fiedler vector of the Laplace matrix,</a:t>
                </a:r>
                <a:r>
                  <a:rPr lang="zh-CN" altLang="en-US" sz="1600" kern="100" dirty="0">
                    <a:latin typeface="Microsoft YaHei" panose="020B0503020204020204" pitchFamily="34" charset="-122"/>
                    <a:ea typeface="Microsoft YaHei" panose="020B0503020204020204" pitchFamily="34" charset="-122"/>
                    <a:cs typeface="Times New Roman (正文 CS 字体)"/>
                  </a:rPr>
                  <a:t> </a:t>
                </a:r>
                <a:r>
                  <a:rPr lang="en-US" altLang="zh-CN" sz="1600" kern="100" dirty="0">
                    <a:latin typeface="Microsoft YaHei" panose="020B0503020204020204" pitchFamily="34" charset="-122"/>
                    <a:ea typeface="Microsoft YaHei" panose="020B0503020204020204" pitchFamily="34" charset="-122"/>
                    <a:cs typeface="Times New Roman (正文 CS 字体)"/>
                  </a:rPr>
                  <a:t>which</a:t>
                </a:r>
                <a:r>
                  <a:rPr lang="zh-CN" altLang="en-US" sz="1600" kern="100" dirty="0">
                    <a:latin typeface="Microsoft YaHei" panose="020B0503020204020204" pitchFamily="34" charset="-122"/>
                    <a:ea typeface="Microsoft YaHei" panose="020B0503020204020204" pitchFamily="34" charset="-122"/>
                    <a:cs typeface="Times New Roman (正文 CS 字体)"/>
                  </a:rPr>
                  <a:t> </a:t>
                </a:r>
                <a:r>
                  <a:rPr lang="en-US" altLang="zh-CN" sz="1600" kern="100" dirty="0">
                    <a:latin typeface="Microsoft YaHei" panose="020B0503020204020204" pitchFamily="34" charset="-122"/>
                    <a:ea typeface="Microsoft YaHei" panose="020B0503020204020204" pitchFamily="34" charset="-122"/>
                    <a:cs typeface="Times New Roman (正文 CS 字体)"/>
                  </a:rPr>
                  <a:t>i</a:t>
                </a:r>
                <a:r>
                  <a:rPr lang="en-US"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rPr>
                  <a:t>s called </a:t>
                </a:r>
                <a:r>
                  <a:rPr lang="en-US" altLang="zh-CN" sz="1600" b="1" dirty="0">
                    <a:effectLst/>
                    <a:latin typeface="Microsoft YaHei" panose="020B0503020204020204" pitchFamily="34" charset="-122"/>
                    <a:ea typeface="Microsoft YaHei" panose="020B0503020204020204" pitchFamily="34" charset="-122"/>
                    <a:cs typeface="Times New Roman" panose="02020603050405020304" pitchFamily="18" charset="0"/>
                  </a:rPr>
                  <a:t>the principle of low.</a:t>
                </a:r>
                <a:endParaRPr lang="zh-CN" altLang="zh-CN" sz="1600" b="1" kern="100" dirty="0">
                  <a:latin typeface="Microsoft YaHei" panose="020B0503020204020204" pitchFamily="34" charset="-122"/>
                  <a:ea typeface="Microsoft YaHei" panose="020B0503020204020204" pitchFamily="34" charset="-122"/>
                  <a:cs typeface="Times New Roman (正文 CS 字体)"/>
                </a:endParaRPr>
              </a:p>
              <a:p>
                <a:pPr marL="337484" indent="-337484" algn="just">
                  <a:lnSpc>
                    <a:spcPct val="150000"/>
                  </a:lnSpc>
                  <a:buFont typeface="Wingdings" pitchFamily="2" charset="2"/>
                  <a:buChar char="Ø"/>
                </a:pPr>
                <a:r>
                  <a:rPr lang="en-US"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rPr>
                  <a:t>The Fidler vector of </a:t>
                </a:r>
                <a14:m>
                  <m:oMath xmlns:m="http://schemas.openxmlformats.org/officeDocument/2006/math">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effectLst/>
                            <a:latin typeface="Cambria Math" panose="02040503050406030204" pitchFamily="18" charset="0"/>
                            <a:ea typeface="Times New Roman" panose="02020603050405020304" pitchFamily="18" charset="0"/>
                            <a:cs typeface="Times New Roman" panose="02020603050405020304" pitchFamily="18" charset="0"/>
                          </a:rPr>
                          <m:t>𝐿</m:t>
                        </m:r>
                      </m:e>
                      <m:sub>
                        <m:r>
                          <a:rPr lang="en-US" altLang="zh-CN" sz="1600" i="1">
                            <a:effectLst/>
                            <a:latin typeface="Cambria Math" panose="02040503050406030204" pitchFamily="18" charset="0"/>
                            <a:ea typeface="Times New Roman" panose="02020603050405020304" pitchFamily="18" charset="0"/>
                            <a:cs typeface="Times New Roman" panose="02020603050405020304" pitchFamily="18" charset="0"/>
                          </a:rPr>
                          <m:t>𝑠𝑦𝑚</m:t>
                        </m:r>
                      </m:sub>
                    </m:sSub>
                  </m:oMath>
                </a14:m>
                <a:r>
                  <a:rPr lang="en-US"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rPr>
                  <a:t> is first taken as the indicator matrix H, and then k-means clustering is carried out on H, and the evolution trend between the number of clustering and the error sum of squares is observed to determine the optimal number of clustering K</a:t>
                </a:r>
              </a:p>
              <a:p>
                <a:pPr marL="337484" indent="-337484" algn="just">
                  <a:lnSpc>
                    <a:spcPct val="150000"/>
                  </a:lnSpc>
                  <a:buFont typeface="Wingdings" pitchFamily="2" charset="2"/>
                  <a:buChar char="Ø"/>
                </a:pPr>
                <a:r>
                  <a:rPr lang="en-US" altLang="zh-CN" sz="1600" dirty="0" err="1">
                    <a:latin typeface="Microsoft YaHei" panose="020B0503020204020204" pitchFamily="34" charset="-122"/>
                    <a:ea typeface="Microsoft YaHei" panose="020B0503020204020204" pitchFamily="34" charset="-122"/>
                  </a:rPr>
                  <a:t>λ</a:t>
                </a:r>
                <a:r>
                  <a:rPr lang="en-US" altLang="zh-CN" sz="1600" dirty="0">
                    <a:latin typeface="Microsoft YaHei" panose="020B0503020204020204" pitchFamily="34" charset="-122"/>
                    <a:ea typeface="Microsoft YaHei" panose="020B0503020204020204" pitchFamily="34" charset="-122"/>
                  </a:rPr>
                  <a:t> is set as k, k-1 and k-2 to conduct the subsequent analysis.</a:t>
                </a:r>
                <a:r>
                  <a:rPr lang="en-US"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rPr>
                  <a:t> </a:t>
                </a:r>
              </a:p>
              <a:p>
                <a:pPr marL="337484" indent="-337484" algn="just">
                  <a:lnSpc>
                    <a:spcPct val="150000"/>
                  </a:lnSpc>
                  <a:buFont typeface="Wingdings" pitchFamily="2" charset="2"/>
                  <a:buChar char="Ø"/>
                </a:pPr>
                <a:r>
                  <a:rPr lang="en-US"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rPr>
                  <a:t>On</a:t>
                </a:r>
                <a:r>
                  <a:rPr lang="zh-CN" altLang="en-US" sz="1600" dirty="0">
                    <a:effectLst/>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rPr>
                  <a:t>the basis of ensuring that the difference between clusters, a small </a:t>
                </a:r>
                <a:r>
                  <a:rPr lang="en-US" altLang="zh-CN" sz="1600" dirty="0" err="1">
                    <a:effectLst/>
                    <a:latin typeface="Microsoft YaHei" panose="020B0503020204020204" pitchFamily="34" charset="-122"/>
                    <a:ea typeface="Microsoft YaHei" panose="020B0503020204020204" pitchFamily="34" charset="-122"/>
                    <a:cs typeface="Times New Roman" panose="02020603050405020304" pitchFamily="18" charset="0"/>
                  </a:rPr>
                  <a:t>λ</a:t>
                </a:r>
                <a:r>
                  <a:rPr lang="en-US"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rPr>
                  <a:t> value is chosen to reduce the time and space cost of the subsequent calculation process, and avoid overfitting</a:t>
                </a:r>
                <a:r>
                  <a:rPr lang="zh-CN" altLang="zh-CN" sz="1600" dirty="0">
                    <a:effectLst/>
                    <a:latin typeface="Microsoft YaHei" panose="020B0503020204020204" pitchFamily="34" charset="-122"/>
                    <a:ea typeface="Microsoft YaHei" panose="020B0503020204020204" pitchFamily="34" charset="-122"/>
                  </a:rPr>
                  <a:t> </a:t>
                </a:r>
                <a:endParaRPr lang="en-US" altLang="zh-CN" sz="1600" kern="100" dirty="0">
                  <a:latin typeface="Microsoft YaHei" panose="020B0503020204020204" pitchFamily="34" charset="-122"/>
                  <a:ea typeface="Microsoft YaHei" panose="020B0503020204020204" pitchFamily="34" charset="-122"/>
                  <a:cs typeface="Times New Roman (正文 CS 字体)"/>
                </a:endParaRPr>
              </a:p>
            </p:txBody>
          </p:sp>
        </mc:Choice>
        <mc:Fallback xmlns="">
          <p:sp>
            <p:nvSpPr>
              <p:cNvPr id="10" name="文本框 9">
                <a:extLst>
                  <a:ext uri="{FF2B5EF4-FFF2-40B4-BE49-F238E27FC236}">
                    <a16:creationId xmlns:a16="http://schemas.microsoft.com/office/drawing/2014/main" id="{2C1F544E-5746-C740-962A-BA9484271C2C}"/>
                  </a:ext>
                </a:extLst>
              </p:cNvPr>
              <p:cNvSpPr txBox="1">
                <a:spLocks noRot="1" noChangeAspect="1" noMove="1" noResize="1" noEditPoints="1" noAdjustHandles="1" noChangeArrowheads="1" noChangeShapeType="1" noTextEdit="1"/>
              </p:cNvSpPr>
              <p:nvPr/>
            </p:nvSpPr>
            <p:spPr>
              <a:xfrm>
                <a:off x="602457" y="1422003"/>
                <a:ext cx="7647241" cy="4509953"/>
              </a:xfrm>
              <a:prstGeom prst="rect">
                <a:avLst/>
              </a:prstGeom>
              <a:blipFill>
                <a:blip r:embed="rId3"/>
                <a:stretch>
                  <a:fillRect l="-332" r="-332" b="-840"/>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3D33391B-88BD-4C41-920E-01A0D34431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9328" y="435221"/>
            <a:ext cx="1612900" cy="508000"/>
          </a:xfrm>
          <a:prstGeom prst="rect">
            <a:avLst/>
          </a:prstGeom>
        </p:spPr>
      </p:pic>
      <p:sp>
        <p:nvSpPr>
          <p:cNvPr id="5" name="文本框 4">
            <a:extLst>
              <a:ext uri="{FF2B5EF4-FFF2-40B4-BE49-F238E27FC236}">
                <a16:creationId xmlns:a16="http://schemas.microsoft.com/office/drawing/2014/main" id="{2835A9E4-094F-CD42-99C2-0F9BBD7DE308}"/>
              </a:ext>
            </a:extLst>
          </p:cNvPr>
          <p:cNvSpPr txBox="1"/>
          <p:nvPr/>
        </p:nvSpPr>
        <p:spPr>
          <a:xfrm>
            <a:off x="8581764" y="6410739"/>
            <a:ext cx="396262"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12</a:t>
            </a:r>
            <a:endParaRPr kumimoji="1" lang="zh-CN" altLang="en-US" sz="1400" dirty="0">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44F252A9-8B00-2E48-AFA6-185B525A63F5}"/>
              </a:ext>
            </a:extLst>
          </p:cNvPr>
          <p:cNvSpPr/>
          <p:nvPr/>
        </p:nvSpPr>
        <p:spPr>
          <a:xfrm>
            <a:off x="6257925" y="39756"/>
            <a:ext cx="2886075" cy="9301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Picture 2">
            <a:extLst>
              <a:ext uri="{FF2B5EF4-FFF2-40B4-BE49-F238E27FC236}">
                <a16:creationId xmlns:a16="http://schemas.microsoft.com/office/drawing/2014/main" id="{F327E235-9F58-7E47-B5C0-DCF7A1736E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6798" y="529594"/>
            <a:ext cx="2095522" cy="468000"/>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4DA9A8D7-8076-5742-915B-B54A903E1B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8672" y="16460"/>
            <a:ext cx="1485901" cy="468000"/>
          </a:xfrm>
          <a:prstGeom prst="rect">
            <a:avLst/>
          </a:prstGeom>
        </p:spPr>
      </p:pic>
      <p:sp>
        <p:nvSpPr>
          <p:cNvPr id="7" name="标题 6"/>
          <p:cNvSpPr>
            <a:spLocks noGrp="1"/>
          </p:cNvSpPr>
          <p:nvPr>
            <p:ph type="title"/>
          </p:nvPr>
        </p:nvSpPr>
        <p:spPr>
          <a:xfrm>
            <a:off x="602457" y="393491"/>
            <a:ext cx="7522640" cy="663575"/>
          </a:xfrm>
        </p:spPr>
        <p:txBody>
          <a:bodyPr>
            <a:normAutofit/>
          </a:bodyPr>
          <a:lstStyle/>
          <a:p>
            <a:r>
              <a:rPr lang="en-US" altLang="zh-CN" sz="2800" dirty="0">
                <a:latin typeface="Microsoft YaHei" panose="020B0503020204020204" pitchFamily="34" charset="-122"/>
                <a:ea typeface="Microsoft YaHei" panose="020B0503020204020204" pitchFamily="34" charset="-122"/>
              </a:rPr>
              <a:t>Algorithm parameter determination</a:t>
            </a:r>
            <a:endParaRPr lang="zh-CN" altLang="en-US" sz="2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4015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826579" y="2129291"/>
            <a:ext cx="1730602" cy="1685077"/>
          </a:xfrm>
          <a:prstGeom prst="rect">
            <a:avLst/>
          </a:prstGeom>
          <a:noFill/>
        </p:spPr>
        <p:txBody>
          <a:bodyPr wrap="none" lIns="0" rtlCol="0">
            <a:spAutoFit/>
          </a:bodyPr>
          <a:lstStyle/>
          <a:p>
            <a:pPr algn="l"/>
            <a:r>
              <a:rPr kumimoji="1" lang="en-US" altLang="zh-CN" sz="10350" b="1" dirty="0">
                <a:gradFill>
                  <a:gsLst>
                    <a:gs pos="0">
                      <a:schemeClr val="accent3">
                        <a:lumMod val="60000"/>
                        <a:lumOff val="40000"/>
                      </a:schemeClr>
                    </a:gs>
                    <a:gs pos="100000">
                      <a:schemeClr val="accent3">
                        <a:lumMod val="20000"/>
                        <a:lumOff val="80000"/>
                        <a:alpha val="0"/>
                      </a:schemeClr>
                    </a:gs>
                  </a:gsLst>
                  <a:lin ang="5400000" scaled="1"/>
                </a:gradFill>
                <a:latin typeface="Microsoft YaHei" panose="020B0503020204020204" pitchFamily="34" charset="-122"/>
                <a:ea typeface="Microsoft YaHei" panose="020B0503020204020204" pitchFamily="34" charset="-122"/>
              </a:rPr>
              <a:t>03</a:t>
            </a:r>
            <a:endParaRPr kumimoji="1" lang="zh-CN" altLang="en-US" sz="10350" b="1" dirty="0">
              <a:gradFill>
                <a:gsLst>
                  <a:gs pos="0">
                    <a:schemeClr val="accent3">
                      <a:lumMod val="60000"/>
                      <a:lumOff val="40000"/>
                    </a:schemeClr>
                  </a:gs>
                  <a:gs pos="100000">
                    <a:schemeClr val="accent3">
                      <a:lumMod val="20000"/>
                      <a:lumOff val="80000"/>
                      <a:alpha val="0"/>
                    </a:schemeClr>
                  </a:gs>
                </a:gsLst>
                <a:lin ang="5400000" scaled="1"/>
              </a:gradFill>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C0EDBB9B-6E53-644B-83F2-71F4417B4B90}"/>
              </a:ext>
            </a:extLst>
          </p:cNvPr>
          <p:cNvSpPr txBox="1"/>
          <p:nvPr/>
        </p:nvSpPr>
        <p:spPr>
          <a:xfrm>
            <a:off x="8581764" y="6410739"/>
            <a:ext cx="396262"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13</a:t>
            </a:r>
            <a:endParaRPr kumimoji="1" lang="zh-CN" altLang="en-US" sz="1400" dirty="0">
              <a:latin typeface="Microsoft YaHei" panose="020B0503020204020204" pitchFamily="34" charset="-122"/>
              <a:ea typeface="Microsoft YaHei" panose="020B0503020204020204" pitchFamily="34" charset="-122"/>
            </a:endParaRPr>
          </a:p>
        </p:txBody>
      </p:sp>
      <p:sp>
        <p:nvSpPr>
          <p:cNvPr id="9" name="文本占位符 39"/>
          <p:cNvSpPr txBox="1"/>
          <p:nvPr/>
        </p:nvSpPr>
        <p:spPr>
          <a:xfrm>
            <a:off x="2309249" y="3128886"/>
            <a:ext cx="4525503" cy="1080000"/>
          </a:xfrm>
          <a:prstGeom prst="rect">
            <a:avLst/>
          </a:prstGeom>
        </p:spPr>
        <p:txBody>
          <a:bodyPr lIns="0" tIns="0" rIns="0" bIns="0" anchor="ctr" anchorCtr="0">
            <a:normAutofit fontScale="92500" lnSpcReduction="1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dist">
              <a:buNone/>
            </a:pPr>
            <a:r>
              <a:rPr lang="en-US" altLang="zh-CN" sz="4500" b="1" dirty="0">
                <a:solidFill>
                  <a:schemeClr val="accent2"/>
                </a:solidFill>
                <a:latin typeface="Microsoft YaHei" panose="020B0503020204020204" pitchFamily="34" charset="-122"/>
                <a:ea typeface="Microsoft YaHei" panose="020B0503020204020204" pitchFamily="34" charset="-122"/>
              </a:rPr>
              <a:t>Experiments and result analysis</a:t>
            </a:r>
            <a:endParaRPr lang="zh-CN" altLang="en-US" sz="4500" b="1" dirty="0">
              <a:solidFill>
                <a:schemeClr val="accent2"/>
              </a:solidFill>
              <a:latin typeface="Microsoft YaHei" panose="020B0503020204020204" pitchFamily="34" charset="-122"/>
              <a:ea typeface="Microsoft YaHei" panose="020B0503020204020204" pitchFamily="34" charset="-122"/>
            </a:endParaRPr>
          </a:p>
        </p:txBody>
      </p:sp>
      <p:pic>
        <p:nvPicPr>
          <p:cNvPr id="10" name="图片 9">
            <a:extLst>
              <a:ext uri="{FF2B5EF4-FFF2-40B4-BE49-F238E27FC236}">
                <a16:creationId xmlns:a16="http://schemas.microsoft.com/office/drawing/2014/main" id="{59C3B2A6-5172-2E4F-9694-DCCDC1CB58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8157" y="41371"/>
            <a:ext cx="1692000" cy="532980"/>
          </a:xfrm>
          <a:prstGeom prst="rect">
            <a:avLst/>
          </a:prstGeom>
        </p:spPr>
      </p:pic>
      <p:sp>
        <p:nvSpPr>
          <p:cNvPr id="14" name="文本框 13">
            <a:extLst>
              <a:ext uri="{FF2B5EF4-FFF2-40B4-BE49-F238E27FC236}">
                <a16:creationId xmlns:a16="http://schemas.microsoft.com/office/drawing/2014/main" id="{A4CB34D4-247C-754D-ADF8-92C8E9F0F524}"/>
              </a:ext>
            </a:extLst>
          </p:cNvPr>
          <p:cNvSpPr txBox="1"/>
          <p:nvPr/>
        </p:nvSpPr>
        <p:spPr>
          <a:xfrm>
            <a:off x="-9939" y="72135"/>
            <a:ext cx="4667667" cy="738664"/>
          </a:xfrm>
          <a:prstGeom prst="rect">
            <a:avLst/>
          </a:prstGeom>
          <a:noFill/>
        </p:spPr>
        <p:txBody>
          <a:bodyPr wrap="square" rtlCol="0">
            <a:spAutoFit/>
          </a:bodyPr>
          <a:lstStyle/>
          <a:p>
            <a:r>
              <a:rPr lang="en-US" altLang="zh-CN" sz="1400" dirty="0">
                <a:solidFill>
                  <a:schemeClr val="tx2"/>
                </a:solidFill>
                <a:latin typeface="Arial" panose="020B0604020202020204" pitchFamily="34" charset="0"/>
                <a:cs typeface="Arial" panose="020B0604020202020204" pitchFamily="34" charset="0"/>
              </a:rPr>
              <a:t>Joint Workshop of the 5th Extraction and Evaluation of Knowledge Entities from Scientific Documents (EEKE2024) and the 4th AI + Informetrics (ALL2024)</a:t>
            </a:r>
            <a:endParaRPr lang="zh-CN" altLang="en-US" sz="1400" dirty="0">
              <a:solidFill>
                <a:schemeClr val="tx2"/>
              </a:solidFill>
              <a:latin typeface="Arial" panose="020B0604020202020204" pitchFamily="34" charset="0"/>
              <a:cs typeface="Arial" panose="020B0604020202020204" pitchFamily="34" charset="0"/>
            </a:endParaRPr>
          </a:p>
        </p:txBody>
      </p:sp>
      <p:pic>
        <p:nvPicPr>
          <p:cNvPr id="15" name="Picture 2">
            <a:extLst>
              <a:ext uri="{FF2B5EF4-FFF2-40B4-BE49-F238E27FC236}">
                <a16:creationId xmlns:a16="http://schemas.microsoft.com/office/drawing/2014/main" id="{63867F9D-52A4-7345-8A3F-0FAD059A60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6266" y="28469"/>
            <a:ext cx="2502022" cy="558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311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821BFCE-EE5D-BE49-B6B9-1E98F9A843DB}"/>
              </a:ext>
            </a:extLst>
          </p:cNvPr>
          <p:cNvSpPr txBox="1"/>
          <p:nvPr/>
        </p:nvSpPr>
        <p:spPr>
          <a:xfrm>
            <a:off x="335757" y="1137398"/>
            <a:ext cx="8236744" cy="1603068"/>
          </a:xfrm>
          <a:prstGeom prst="rect">
            <a:avLst/>
          </a:prstGeom>
          <a:noFill/>
        </p:spPr>
        <p:txBody>
          <a:bodyPr wrap="square">
            <a:spAutoFit/>
          </a:bodyPr>
          <a:lstStyle/>
          <a:p>
            <a:pPr indent="342884" algn="just">
              <a:lnSpc>
                <a:spcPct val="125000"/>
              </a:lnSpc>
            </a:pPr>
            <a:r>
              <a:rPr lang="en-US"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rPr>
              <a:t>To verify the efficiency of TTCM in time series clustering, the </a:t>
            </a:r>
            <a:r>
              <a:rPr lang="en-US" altLang="zh-CN" sz="1600" b="1" dirty="0">
                <a:effectLst/>
                <a:latin typeface="Microsoft YaHei" panose="020B0503020204020204" pitchFamily="34" charset="-122"/>
                <a:ea typeface="Microsoft YaHei" panose="020B0503020204020204" pitchFamily="34" charset="-122"/>
                <a:cs typeface="Times New Roman" panose="02020603050405020304" pitchFamily="18" charset="0"/>
              </a:rPr>
              <a:t>standard time series dataset</a:t>
            </a:r>
            <a:r>
              <a:rPr lang="zh-CN" altLang="en-US" sz="1600" dirty="0">
                <a:effectLst/>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rPr>
              <a:t>in the Knowledge Discovery Archive of UCI</a:t>
            </a:r>
            <a:r>
              <a:rPr lang="zh-CN" altLang="en-US" sz="1600" dirty="0">
                <a:effectLst/>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rPr>
              <a:t>is used to test the model.</a:t>
            </a:r>
            <a:r>
              <a:rPr lang="zh-CN" altLang="zh-CN" sz="1600" dirty="0">
                <a:effectLst/>
                <a:latin typeface="Microsoft YaHei" panose="020B0503020204020204" pitchFamily="34" charset="-122"/>
                <a:ea typeface="Microsoft YaHei" panose="020B0503020204020204" pitchFamily="34" charset="-122"/>
              </a:rPr>
              <a:t> </a:t>
            </a:r>
            <a:r>
              <a:rPr lang="en-US"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rPr>
              <a:t>There are 600 pieces of data in the time series dataset, and every 100 pieces represent a trend type, which are marked as </a:t>
            </a:r>
            <a:r>
              <a:rPr lang="en-US" altLang="zh-CN" sz="1600" b="1" dirty="0">
                <a:effectLst/>
                <a:latin typeface="Microsoft YaHei" panose="020B0503020204020204" pitchFamily="34" charset="-122"/>
                <a:ea typeface="Microsoft YaHei" panose="020B0503020204020204" pitchFamily="34" charset="-122"/>
                <a:cs typeface="Times New Roman" panose="02020603050405020304" pitchFamily="18" charset="0"/>
              </a:rPr>
              <a:t>normal, cyclic, increasing trend, decreasing trend, upward shift</a:t>
            </a:r>
            <a:r>
              <a:rPr lang="en-US"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rPr>
              <a:t>, and </a:t>
            </a:r>
            <a:r>
              <a:rPr lang="en-US" altLang="zh-CN" sz="1600" b="1" dirty="0">
                <a:effectLst/>
                <a:latin typeface="Microsoft YaHei" panose="020B0503020204020204" pitchFamily="34" charset="-122"/>
                <a:ea typeface="Microsoft YaHei" panose="020B0503020204020204" pitchFamily="34" charset="-122"/>
                <a:cs typeface="Times New Roman" panose="02020603050405020304" pitchFamily="18" charset="0"/>
              </a:rPr>
              <a:t>downward shift</a:t>
            </a:r>
            <a:r>
              <a:rPr lang="en-US"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rPr>
              <a:t>. </a:t>
            </a:r>
            <a:endParaRPr lang="zh-CN" altLang="zh-CN" sz="1600"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24B4305F-67D0-4D42-8324-2CB741B688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9328" y="435221"/>
            <a:ext cx="1612900" cy="508000"/>
          </a:xfrm>
          <a:prstGeom prst="rect">
            <a:avLst/>
          </a:prstGeom>
        </p:spPr>
      </p:pic>
      <p:sp>
        <p:nvSpPr>
          <p:cNvPr id="6" name="文本框 5">
            <a:extLst>
              <a:ext uri="{FF2B5EF4-FFF2-40B4-BE49-F238E27FC236}">
                <a16:creationId xmlns:a16="http://schemas.microsoft.com/office/drawing/2014/main" id="{6E4D0A78-9930-204B-84BB-6A2F9F2DCF5E}"/>
              </a:ext>
            </a:extLst>
          </p:cNvPr>
          <p:cNvSpPr txBox="1"/>
          <p:nvPr/>
        </p:nvSpPr>
        <p:spPr>
          <a:xfrm>
            <a:off x="8581764" y="6410739"/>
            <a:ext cx="396262"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14</a:t>
            </a:r>
            <a:endParaRPr kumimoji="1" lang="zh-CN" altLang="en-US" sz="1400" dirty="0">
              <a:latin typeface="Microsoft YaHei" panose="020B0503020204020204" pitchFamily="34" charset="-122"/>
              <a:ea typeface="Microsoft YaHei" panose="020B0503020204020204" pitchFamily="34" charset="-122"/>
            </a:endParaRPr>
          </a:p>
        </p:txBody>
      </p:sp>
      <p:pic>
        <p:nvPicPr>
          <p:cNvPr id="10" name="图片 9">
            <a:extLst>
              <a:ext uri="{FF2B5EF4-FFF2-40B4-BE49-F238E27FC236}">
                <a16:creationId xmlns:a16="http://schemas.microsoft.com/office/drawing/2014/main" id="{46142F43-01C5-6548-9F8A-1303ACD04AD9}"/>
              </a:ext>
            </a:extLst>
          </p:cNvPr>
          <p:cNvPicPr>
            <a:picLocks noChangeAspect="1"/>
          </p:cNvPicPr>
          <p:nvPr/>
        </p:nvPicPr>
        <p:blipFill>
          <a:blip r:embed="rId4"/>
          <a:stretch>
            <a:fillRect/>
          </a:stretch>
        </p:blipFill>
        <p:spPr>
          <a:xfrm>
            <a:off x="955902" y="2801314"/>
            <a:ext cx="6633617" cy="3905548"/>
          </a:xfrm>
          <a:prstGeom prst="rect">
            <a:avLst/>
          </a:prstGeom>
        </p:spPr>
      </p:pic>
      <p:sp>
        <p:nvSpPr>
          <p:cNvPr id="7" name="矩形 6">
            <a:extLst>
              <a:ext uri="{FF2B5EF4-FFF2-40B4-BE49-F238E27FC236}">
                <a16:creationId xmlns:a16="http://schemas.microsoft.com/office/drawing/2014/main" id="{04E481FA-24B9-E44C-9237-79C1E6EE46C4}"/>
              </a:ext>
            </a:extLst>
          </p:cNvPr>
          <p:cNvSpPr/>
          <p:nvPr/>
        </p:nvSpPr>
        <p:spPr>
          <a:xfrm>
            <a:off x="6257925" y="39756"/>
            <a:ext cx="2886075" cy="9301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Picture 2">
            <a:extLst>
              <a:ext uri="{FF2B5EF4-FFF2-40B4-BE49-F238E27FC236}">
                <a16:creationId xmlns:a16="http://schemas.microsoft.com/office/drawing/2014/main" id="{0BD48067-FFC7-054E-8136-B447A0946A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6798" y="529594"/>
            <a:ext cx="2095522" cy="46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a:extLst>
              <a:ext uri="{FF2B5EF4-FFF2-40B4-BE49-F238E27FC236}">
                <a16:creationId xmlns:a16="http://schemas.microsoft.com/office/drawing/2014/main" id="{169C70CC-9B24-664D-BB69-8F805F0E2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8672" y="16460"/>
            <a:ext cx="1485901" cy="468000"/>
          </a:xfrm>
          <a:prstGeom prst="rect">
            <a:avLst/>
          </a:prstGeom>
        </p:spPr>
      </p:pic>
      <p:sp>
        <p:nvSpPr>
          <p:cNvPr id="9" name="标题 6">
            <a:extLst>
              <a:ext uri="{FF2B5EF4-FFF2-40B4-BE49-F238E27FC236}">
                <a16:creationId xmlns:a16="http://schemas.microsoft.com/office/drawing/2014/main" id="{01638D8A-5106-1B4C-A30C-543BD81BFE34}"/>
              </a:ext>
            </a:extLst>
          </p:cNvPr>
          <p:cNvSpPr>
            <a:spLocks noGrp="1"/>
          </p:cNvSpPr>
          <p:nvPr>
            <p:ph type="title"/>
          </p:nvPr>
        </p:nvSpPr>
        <p:spPr>
          <a:xfrm>
            <a:off x="929028" y="-279949"/>
            <a:ext cx="6516801" cy="1637790"/>
          </a:xfrm>
        </p:spPr>
        <p:txBody>
          <a:bodyPr>
            <a:normAutofit/>
          </a:bodyPr>
          <a:lstStyle/>
          <a:p>
            <a:r>
              <a:rPr lang="en-US" altLang="zh-CN" sz="2800" dirty="0">
                <a:latin typeface="Microsoft YaHei" panose="020B0503020204020204" pitchFamily="34" charset="-122"/>
                <a:ea typeface="Microsoft YaHei" panose="020B0503020204020204" pitchFamily="34" charset="-122"/>
              </a:rPr>
              <a:t>Model validation through time series standard dataset</a:t>
            </a:r>
            <a:endParaRPr lang="zh-CN" altLang="en-US" sz="32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28563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BF4076BF-CB23-E64E-964C-669EB21AA87F}"/>
              </a:ext>
            </a:extLst>
          </p:cNvPr>
          <p:cNvSpPr txBox="1"/>
          <p:nvPr/>
        </p:nvSpPr>
        <p:spPr>
          <a:xfrm>
            <a:off x="564078" y="1340908"/>
            <a:ext cx="7781524" cy="2264787"/>
          </a:xfrm>
          <a:prstGeom prst="rect">
            <a:avLst/>
          </a:prstGeom>
          <a:noFill/>
        </p:spPr>
        <p:txBody>
          <a:bodyPr wrap="square">
            <a:spAutoFit/>
          </a:bodyPr>
          <a:lstStyle/>
          <a:p>
            <a:pPr indent="342884" algn="just">
              <a:lnSpc>
                <a:spcPct val="150000"/>
              </a:lnSpc>
            </a:pPr>
            <a:r>
              <a:rPr lang="en-US" altLang="zh-CN" sz="1600" kern="100" dirty="0">
                <a:latin typeface="Microsoft YaHei" panose="020B0503020204020204" pitchFamily="34" charset="-122"/>
                <a:ea typeface="Microsoft YaHei" panose="020B0503020204020204" pitchFamily="34" charset="-122"/>
                <a:cs typeface="Times New Roman (正文 CS 字体)"/>
              </a:rPr>
              <a:t>And the </a:t>
            </a:r>
            <a:r>
              <a:rPr lang="en-US" altLang="zh-CN" sz="1600" b="1" kern="100" dirty="0">
                <a:latin typeface="Microsoft YaHei" panose="020B0503020204020204" pitchFamily="34" charset="-122"/>
                <a:ea typeface="Microsoft YaHei" panose="020B0503020204020204" pitchFamily="34" charset="-122"/>
                <a:cs typeface="Times New Roman (正文 CS 字体)"/>
              </a:rPr>
              <a:t>Power Iteration Clustering (PIC) </a:t>
            </a:r>
            <a:r>
              <a:rPr lang="en-US" altLang="zh-CN" sz="1600" kern="100" dirty="0">
                <a:latin typeface="Microsoft YaHei" panose="020B0503020204020204" pitchFamily="34" charset="-122"/>
                <a:ea typeface="Microsoft YaHei" panose="020B0503020204020204" pitchFamily="34" charset="-122"/>
                <a:cs typeface="Times New Roman (正文 CS 字体)"/>
              </a:rPr>
              <a:t>model</a:t>
            </a:r>
            <a:r>
              <a:rPr lang="zh-CN" altLang="en-US" sz="1600" kern="100" dirty="0">
                <a:latin typeface="Microsoft YaHei" panose="020B0503020204020204" pitchFamily="34" charset="-122"/>
                <a:ea typeface="Microsoft YaHei" panose="020B0503020204020204" pitchFamily="34" charset="-122"/>
                <a:cs typeface="Times New Roman (正文 CS 字体)"/>
              </a:rPr>
              <a:t> </a:t>
            </a:r>
            <a:r>
              <a:rPr lang="en-US" altLang="zh-CN" sz="1600" kern="100" dirty="0">
                <a:latin typeface="Microsoft YaHei" panose="020B0503020204020204" pitchFamily="34" charset="-122"/>
                <a:ea typeface="Microsoft YaHei" panose="020B0503020204020204" pitchFamily="34" charset="-122"/>
                <a:cs typeface="Times New Roman (正文 CS 字体)"/>
              </a:rPr>
              <a:t>and the </a:t>
            </a:r>
            <a:r>
              <a:rPr lang="en-US" altLang="zh-CN" sz="1600" b="1" kern="100" dirty="0">
                <a:latin typeface="Microsoft YaHei" panose="020B0503020204020204" pitchFamily="34" charset="-122"/>
                <a:ea typeface="Microsoft YaHei" panose="020B0503020204020204" pitchFamily="34" charset="-122"/>
                <a:cs typeface="Times New Roman (正文 CS 字体)"/>
              </a:rPr>
              <a:t>Affinity Propagation (AP)</a:t>
            </a:r>
            <a:r>
              <a:rPr lang="en-US" altLang="zh-CN" sz="1600" kern="100" dirty="0">
                <a:latin typeface="Microsoft YaHei" panose="020B0503020204020204" pitchFamily="34" charset="-122"/>
                <a:ea typeface="Microsoft YaHei" panose="020B0503020204020204" pitchFamily="34" charset="-122"/>
                <a:cs typeface="Times New Roman (正文 CS 字体)"/>
              </a:rPr>
              <a:t> clustering model, which are also based on graph theory, are selected as the baseline to compare the model recognition effects.</a:t>
            </a:r>
          </a:p>
          <a:p>
            <a:pPr indent="342884" algn="just">
              <a:lnSpc>
                <a:spcPct val="150000"/>
              </a:lnSpc>
            </a:pPr>
            <a:r>
              <a:rPr lang="en-US"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rPr>
              <a:t>According to the trends of the test dataset, the clustering number of TTCM model, PIC model and AP model is set to 6, and the maximum number of iterations is set as 30. Meanwhile, in the TTCM model, </a:t>
            </a:r>
            <a:r>
              <a:rPr lang="en-US" altLang="zh-CN" sz="1600" dirty="0" err="1">
                <a:effectLst/>
                <a:latin typeface="Microsoft YaHei" panose="020B0503020204020204" pitchFamily="34" charset="-122"/>
                <a:ea typeface="Microsoft YaHei" panose="020B0503020204020204" pitchFamily="34" charset="-122"/>
                <a:cs typeface="Times New Roman" panose="02020603050405020304" pitchFamily="18" charset="0"/>
              </a:rPr>
              <a:t>λ</a:t>
            </a:r>
            <a:r>
              <a:rPr lang="en-US"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rPr>
              <a:t> is set to 4,5, and 6. </a:t>
            </a:r>
            <a:endParaRPr lang="zh-CN" altLang="zh-CN" sz="1600" kern="100" dirty="0">
              <a:latin typeface="Microsoft YaHei" panose="020B0503020204020204" pitchFamily="34" charset="-122"/>
              <a:ea typeface="Microsoft YaHei" panose="020B0503020204020204" pitchFamily="34" charset="-122"/>
              <a:cs typeface="Times New Roman (正文 CS 字体)"/>
            </a:endParaRPr>
          </a:p>
        </p:txBody>
      </p:sp>
      <p:graphicFrame>
        <p:nvGraphicFramePr>
          <p:cNvPr id="12" name="表格 11">
            <a:extLst>
              <a:ext uri="{FF2B5EF4-FFF2-40B4-BE49-F238E27FC236}">
                <a16:creationId xmlns:a16="http://schemas.microsoft.com/office/drawing/2014/main" id="{8FC45C4C-7BA9-1F48-8469-1F2B85FBD2D5}"/>
              </a:ext>
            </a:extLst>
          </p:cNvPr>
          <p:cNvGraphicFramePr>
            <a:graphicFrameLocks noGrp="1"/>
          </p:cNvGraphicFramePr>
          <p:nvPr>
            <p:extLst>
              <p:ext uri="{D42A27DB-BD31-4B8C-83A1-F6EECF244321}">
                <p14:modId xmlns:p14="http://schemas.microsoft.com/office/powerpoint/2010/main" val="1980309195"/>
              </p:ext>
            </p:extLst>
          </p:nvPr>
        </p:nvGraphicFramePr>
        <p:xfrm>
          <a:off x="929028" y="3833564"/>
          <a:ext cx="7209132" cy="2524925"/>
        </p:xfrm>
        <a:graphic>
          <a:graphicData uri="http://schemas.openxmlformats.org/drawingml/2006/table">
            <a:tbl>
              <a:tblPr firstRow="1" firstCol="1" lastCol="1">
                <a:tableStyleId>{9DCAF9ED-07DC-4A11-8D7F-57B35C25682E}</a:tableStyleId>
              </a:tblPr>
              <a:tblGrid>
                <a:gridCol w="1201522">
                  <a:extLst>
                    <a:ext uri="{9D8B030D-6E8A-4147-A177-3AD203B41FA5}">
                      <a16:colId xmlns:a16="http://schemas.microsoft.com/office/drawing/2014/main" val="3262493729"/>
                    </a:ext>
                  </a:extLst>
                </a:gridCol>
                <a:gridCol w="1201522">
                  <a:extLst>
                    <a:ext uri="{9D8B030D-6E8A-4147-A177-3AD203B41FA5}">
                      <a16:colId xmlns:a16="http://schemas.microsoft.com/office/drawing/2014/main" val="3542518777"/>
                    </a:ext>
                  </a:extLst>
                </a:gridCol>
                <a:gridCol w="1201522">
                  <a:extLst>
                    <a:ext uri="{9D8B030D-6E8A-4147-A177-3AD203B41FA5}">
                      <a16:colId xmlns:a16="http://schemas.microsoft.com/office/drawing/2014/main" val="1247094708"/>
                    </a:ext>
                  </a:extLst>
                </a:gridCol>
                <a:gridCol w="1201522">
                  <a:extLst>
                    <a:ext uri="{9D8B030D-6E8A-4147-A177-3AD203B41FA5}">
                      <a16:colId xmlns:a16="http://schemas.microsoft.com/office/drawing/2014/main" val="1350825821"/>
                    </a:ext>
                  </a:extLst>
                </a:gridCol>
                <a:gridCol w="1201522">
                  <a:extLst>
                    <a:ext uri="{9D8B030D-6E8A-4147-A177-3AD203B41FA5}">
                      <a16:colId xmlns:a16="http://schemas.microsoft.com/office/drawing/2014/main" val="1257846013"/>
                    </a:ext>
                  </a:extLst>
                </a:gridCol>
                <a:gridCol w="1201522">
                  <a:extLst>
                    <a:ext uri="{9D8B030D-6E8A-4147-A177-3AD203B41FA5}">
                      <a16:colId xmlns:a16="http://schemas.microsoft.com/office/drawing/2014/main" val="1169914478"/>
                    </a:ext>
                  </a:extLst>
                </a:gridCol>
              </a:tblGrid>
              <a:tr h="504985">
                <a:tc>
                  <a:txBody>
                    <a:bodyPr/>
                    <a:lstStyle/>
                    <a:p>
                      <a:pPr indent="180340" algn="ctr">
                        <a:lnSpc>
                          <a:spcPct val="110000"/>
                        </a:lnSpc>
                      </a:pPr>
                      <a:r>
                        <a:rPr lang="en-US" sz="1400">
                          <a:effectLst/>
                          <a:latin typeface="Microsoft YaHei" panose="020B0503020204020204" pitchFamily="34" charset="-122"/>
                          <a:ea typeface="Microsoft YaHei" panose="020B0503020204020204" pitchFamily="34" charset="-122"/>
                          <a:cs typeface="Times New Roman" panose="02020603050405020304" pitchFamily="18" charset="0"/>
                        </a:rPr>
                        <a:t>Model</a:t>
                      </a:r>
                      <a:endParaRPr lang="zh-CN" sz="14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36195" marR="36195" marT="0" marB="0" anchor="ctr"/>
                </a:tc>
                <a:tc>
                  <a:txBody>
                    <a:bodyPr/>
                    <a:lstStyle/>
                    <a:p>
                      <a:pPr algn="ctr" fontAlgn="ctr"/>
                      <a:r>
                        <a:rPr lang="en-US" sz="1400" b="1" kern="0" dirty="0">
                          <a:solidFill>
                            <a:schemeClr val="bg1"/>
                          </a:solidFill>
                          <a:effectLst/>
                          <a:latin typeface="Microsoft YaHei" panose="020B0503020204020204" pitchFamily="34" charset="-122"/>
                          <a:ea typeface="Microsoft YaHei" panose="020B0503020204020204" pitchFamily="34" charset="-122"/>
                          <a:cs typeface="Times New Roman (正文 CS 字体)"/>
                        </a:rPr>
                        <a:t>TTCM (</a:t>
                      </a:r>
                      <a:r>
                        <a:rPr lang="en-US" sz="1400" b="1" kern="0" dirty="0" err="1">
                          <a:solidFill>
                            <a:schemeClr val="bg1"/>
                          </a:solidFill>
                          <a:effectLst/>
                          <a:latin typeface="Microsoft YaHei" panose="020B0503020204020204" pitchFamily="34" charset="-122"/>
                          <a:ea typeface="Microsoft YaHei" panose="020B0503020204020204" pitchFamily="34" charset="-122"/>
                          <a:cs typeface="Times New Roman (正文 CS 字体)"/>
                        </a:rPr>
                        <a:t>λ</a:t>
                      </a:r>
                      <a:r>
                        <a:rPr lang="en-US" sz="1400" b="1" kern="0" dirty="0">
                          <a:solidFill>
                            <a:schemeClr val="bg1"/>
                          </a:solidFill>
                          <a:effectLst/>
                          <a:latin typeface="Microsoft YaHei" panose="020B0503020204020204" pitchFamily="34" charset="-122"/>
                          <a:ea typeface="Microsoft YaHei" panose="020B0503020204020204" pitchFamily="34" charset="-122"/>
                          <a:cs typeface="Times New Roman (正文 CS 字体)"/>
                        </a:rPr>
                        <a:t> = 4)</a:t>
                      </a:r>
                      <a:endParaRPr lang="zh-CN" sz="1400" kern="100" dirty="0">
                        <a:solidFill>
                          <a:schemeClr val="bg1"/>
                        </a:solidFill>
                        <a:effectLst/>
                        <a:latin typeface="Microsoft YaHei" panose="020B0503020204020204" pitchFamily="34" charset="-122"/>
                        <a:ea typeface="Microsoft YaHei" panose="020B0503020204020204" pitchFamily="34" charset="-122"/>
                        <a:cs typeface="Times New Roman (正文 CS 字体)"/>
                      </a:endParaRPr>
                    </a:p>
                  </a:txBody>
                  <a:tcPr marL="0" marR="0" marT="0" marB="0" anchor="ctr"/>
                </a:tc>
                <a:tc>
                  <a:txBody>
                    <a:bodyPr/>
                    <a:lstStyle/>
                    <a:p>
                      <a:pPr algn="ctr" fontAlgn="ctr"/>
                      <a:r>
                        <a:rPr lang="en-US" sz="1400" b="1" kern="0" dirty="0">
                          <a:solidFill>
                            <a:schemeClr val="bg1"/>
                          </a:solidFill>
                          <a:effectLst/>
                          <a:latin typeface="Microsoft YaHei" panose="020B0503020204020204" pitchFamily="34" charset="-122"/>
                          <a:ea typeface="Microsoft YaHei" panose="020B0503020204020204" pitchFamily="34" charset="-122"/>
                          <a:cs typeface="Times New Roman (正文 CS 字体)"/>
                        </a:rPr>
                        <a:t>TTCM (</a:t>
                      </a:r>
                      <a:r>
                        <a:rPr lang="en-US" sz="1400" b="1" kern="0" dirty="0" err="1">
                          <a:solidFill>
                            <a:schemeClr val="bg1"/>
                          </a:solidFill>
                          <a:effectLst/>
                          <a:latin typeface="Microsoft YaHei" panose="020B0503020204020204" pitchFamily="34" charset="-122"/>
                          <a:ea typeface="Microsoft YaHei" panose="020B0503020204020204" pitchFamily="34" charset="-122"/>
                          <a:cs typeface="Times New Roman (正文 CS 字体)"/>
                        </a:rPr>
                        <a:t>λ</a:t>
                      </a:r>
                      <a:r>
                        <a:rPr lang="en-US" sz="1400" b="1" kern="0" dirty="0">
                          <a:solidFill>
                            <a:schemeClr val="bg1"/>
                          </a:solidFill>
                          <a:effectLst/>
                          <a:latin typeface="Microsoft YaHei" panose="020B0503020204020204" pitchFamily="34" charset="-122"/>
                          <a:ea typeface="Microsoft YaHei" panose="020B0503020204020204" pitchFamily="34" charset="-122"/>
                          <a:cs typeface="Times New Roman (正文 CS 字体)"/>
                        </a:rPr>
                        <a:t> = 5)</a:t>
                      </a:r>
                      <a:endParaRPr lang="zh-CN" sz="1400" kern="100" dirty="0">
                        <a:solidFill>
                          <a:schemeClr val="bg1"/>
                        </a:solidFill>
                        <a:effectLst/>
                        <a:latin typeface="Microsoft YaHei" panose="020B0503020204020204" pitchFamily="34" charset="-122"/>
                        <a:ea typeface="Microsoft YaHei" panose="020B0503020204020204" pitchFamily="34" charset="-122"/>
                        <a:cs typeface="Times New Roman (正文 CS 字体)"/>
                      </a:endParaRPr>
                    </a:p>
                  </a:txBody>
                  <a:tcPr marL="0" marR="0" marT="0" marB="0" anchor="ctr"/>
                </a:tc>
                <a:tc>
                  <a:txBody>
                    <a:bodyPr/>
                    <a:lstStyle/>
                    <a:p>
                      <a:pPr algn="ctr" fontAlgn="ctr"/>
                      <a:r>
                        <a:rPr lang="en-US" sz="1400" b="1" kern="0" dirty="0">
                          <a:solidFill>
                            <a:schemeClr val="bg1"/>
                          </a:solidFill>
                          <a:effectLst/>
                          <a:latin typeface="Microsoft YaHei" panose="020B0503020204020204" pitchFamily="34" charset="-122"/>
                          <a:ea typeface="Microsoft YaHei" panose="020B0503020204020204" pitchFamily="34" charset="-122"/>
                          <a:cs typeface="Times New Roman (正文 CS 字体)"/>
                        </a:rPr>
                        <a:t>TTCM (</a:t>
                      </a:r>
                      <a:r>
                        <a:rPr lang="en-US" sz="1400" b="1" kern="0" dirty="0" err="1">
                          <a:solidFill>
                            <a:schemeClr val="bg1"/>
                          </a:solidFill>
                          <a:effectLst/>
                          <a:latin typeface="Microsoft YaHei" panose="020B0503020204020204" pitchFamily="34" charset="-122"/>
                          <a:ea typeface="Microsoft YaHei" panose="020B0503020204020204" pitchFamily="34" charset="-122"/>
                          <a:cs typeface="Times New Roman (正文 CS 字体)"/>
                        </a:rPr>
                        <a:t>λ</a:t>
                      </a:r>
                      <a:r>
                        <a:rPr lang="en-US" sz="1400" b="1" kern="0" dirty="0">
                          <a:solidFill>
                            <a:schemeClr val="bg1"/>
                          </a:solidFill>
                          <a:effectLst/>
                          <a:latin typeface="Microsoft YaHei" panose="020B0503020204020204" pitchFamily="34" charset="-122"/>
                          <a:ea typeface="Microsoft YaHei" panose="020B0503020204020204" pitchFamily="34" charset="-122"/>
                          <a:cs typeface="Times New Roman (正文 CS 字体)"/>
                        </a:rPr>
                        <a:t> = 6)</a:t>
                      </a:r>
                      <a:endParaRPr lang="zh-CN" sz="1400" kern="100" dirty="0">
                        <a:solidFill>
                          <a:schemeClr val="bg1"/>
                        </a:solidFill>
                        <a:effectLst/>
                        <a:latin typeface="Microsoft YaHei" panose="020B0503020204020204" pitchFamily="34" charset="-122"/>
                        <a:ea typeface="Microsoft YaHei" panose="020B0503020204020204" pitchFamily="34" charset="-122"/>
                        <a:cs typeface="Times New Roman (正文 CS 字体)"/>
                      </a:endParaRPr>
                    </a:p>
                  </a:txBody>
                  <a:tcPr marL="0" marR="0" marT="0" marB="0" anchor="ctr"/>
                </a:tc>
                <a:tc>
                  <a:txBody>
                    <a:bodyPr/>
                    <a:lstStyle/>
                    <a:p>
                      <a:pPr algn="ctr" fontAlgn="ctr"/>
                      <a:r>
                        <a:rPr lang="en-US" sz="1400" b="1" kern="0" dirty="0">
                          <a:solidFill>
                            <a:schemeClr val="bg1"/>
                          </a:solidFill>
                          <a:effectLst/>
                          <a:latin typeface="Microsoft YaHei" panose="020B0503020204020204" pitchFamily="34" charset="-122"/>
                          <a:ea typeface="Microsoft YaHei" panose="020B0503020204020204" pitchFamily="34" charset="-122"/>
                          <a:cs typeface="Times New Roman (正文 CS 字体)"/>
                        </a:rPr>
                        <a:t>PIC</a:t>
                      </a:r>
                      <a:endParaRPr lang="zh-CN" sz="1400" kern="100" dirty="0">
                        <a:solidFill>
                          <a:schemeClr val="bg1"/>
                        </a:solidFill>
                        <a:effectLst/>
                        <a:latin typeface="Microsoft YaHei" panose="020B0503020204020204" pitchFamily="34" charset="-122"/>
                        <a:ea typeface="Microsoft YaHei" panose="020B0503020204020204" pitchFamily="34" charset="-122"/>
                        <a:cs typeface="Times New Roman (正文 CS 字体)"/>
                      </a:endParaRPr>
                    </a:p>
                  </a:txBody>
                  <a:tcPr marL="0" marR="0" marT="0" marB="0" anchor="ctr"/>
                </a:tc>
                <a:tc>
                  <a:txBody>
                    <a:bodyPr/>
                    <a:lstStyle/>
                    <a:p>
                      <a:pPr algn="ctr" fontAlgn="ctr"/>
                      <a:r>
                        <a:rPr lang="en-US" sz="1400" b="1" kern="0" dirty="0">
                          <a:solidFill>
                            <a:schemeClr val="bg1"/>
                          </a:solidFill>
                          <a:effectLst/>
                          <a:latin typeface="Microsoft YaHei" panose="020B0503020204020204" pitchFamily="34" charset="-122"/>
                          <a:ea typeface="Microsoft YaHei" panose="020B0503020204020204" pitchFamily="34" charset="-122"/>
                          <a:cs typeface="Times New Roman (正文 CS 字体)"/>
                        </a:rPr>
                        <a:t>AP</a:t>
                      </a:r>
                      <a:endParaRPr lang="zh-CN" sz="1400" kern="100" dirty="0">
                        <a:solidFill>
                          <a:schemeClr val="bg1"/>
                        </a:solidFill>
                        <a:effectLst/>
                        <a:latin typeface="Microsoft YaHei" panose="020B0503020204020204" pitchFamily="34" charset="-122"/>
                        <a:ea typeface="Microsoft YaHei" panose="020B0503020204020204" pitchFamily="34" charset="-122"/>
                        <a:cs typeface="Times New Roman (正文 CS 字体)"/>
                      </a:endParaRPr>
                    </a:p>
                  </a:txBody>
                  <a:tcPr marL="0" marR="0" marT="0" marB="0" anchor="ctr"/>
                </a:tc>
                <a:extLst>
                  <a:ext uri="{0D108BD9-81ED-4DB2-BD59-A6C34878D82A}">
                    <a16:rowId xmlns:a16="http://schemas.microsoft.com/office/drawing/2014/main" val="640675111"/>
                  </a:ext>
                </a:extLst>
              </a:tr>
              <a:tr h="504985">
                <a:tc>
                  <a:txBody>
                    <a:bodyPr/>
                    <a:lstStyle/>
                    <a:p>
                      <a:pPr indent="180340" algn="ctr">
                        <a:lnSpc>
                          <a:spcPct val="110000"/>
                        </a:lnSpc>
                      </a:pPr>
                      <a:r>
                        <a:rPr lang="en-US" sz="1400">
                          <a:effectLst/>
                          <a:latin typeface="Microsoft YaHei" panose="020B0503020204020204" pitchFamily="34" charset="-122"/>
                          <a:ea typeface="Microsoft YaHei" panose="020B0503020204020204" pitchFamily="34" charset="-122"/>
                          <a:cs typeface="Times New Roman" panose="02020603050405020304" pitchFamily="18" charset="0"/>
                        </a:rPr>
                        <a:t>Number</a:t>
                      </a:r>
                      <a:endParaRPr lang="zh-CN" sz="14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36195" marR="36195" marT="0" marB="0" anchor="ctr">
                    <a:lnB w="12700" cap="flat" cmpd="sng" algn="ctr">
                      <a:noFill/>
                      <a:prstDash val="solid"/>
                      <a:round/>
                      <a:headEnd type="none" w="med" len="med"/>
                      <a:tailEnd type="none" w="med" len="med"/>
                    </a:lnB>
                  </a:tcPr>
                </a:tc>
                <a:tc>
                  <a:txBody>
                    <a:bodyPr/>
                    <a:lstStyle/>
                    <a:p>
                      <a:pPr algn="ctr" fontAlgn="ctr"/>
                      <a:r>
                        <a:rPr lang="en-US" sz="1400" kern="0">
                          <a:solidFill>
                            <a:srgbClr val="000000"/>
                          </a:solidFill>
                          <a:effectLst/>
                          <a:latin typeface="Microsoft YaHei" panose="020B0503020204020204" pitchFamily="34" charset="-122"/>
                          <a:ea typeface="Microsoft YaHei" panose="020B0503020204020204" pitchFamily="34" charset="-122"/>
                          <a:cs typeface="Times New Roman (正文 CS 字体)"/>
                        </a:rPr>
                        <a:t>406</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lnB w="12700" cap="flat" cmpd="sng" algn="ctr">
                      <a:noFill/>
                      <a:prstDash val="solid"/>
                      <a:round/>
                      <a:headEnd type="none" w="med" len="med"/>
                      <a:tailEnd type="none" w="med" len="med"/>
                    </a:lnB>
                  </a:tcPr>
                </a:tc>
                <a:tc>
                  <a:txBody>
                    <a:bodyPr/>
                    <a:lstStyle/>
                    <a:p>
                      <a:pPr algn="ctr" fontAlgn="ctr"/>
                      <a:r>
                        <a:rPr lang="en-US" sz="1400" b="1" kern="0">
                          <a:solidFill>
                            <a:srgbClr val="000000"/>
                          </a:solidFill>
                          <a:effectLst/>
                          <a:latin typeface="Microsoft YaHei" panose="020B0503020204020204" pitchFamily="34" charset="-122"/>
                          <a:ea typeface="Microsoft YaHei" panose="020B0503020204020204" pitchFamily="34" charset="-122"/>
                          <a:cs typeface="Times New Roman (正文 CS 字体)"/>
                        </a:rPr>
                        <a:t>578</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lnB w="12700" cap="flat" cmpd="sng" algn="ctr">
                      <a:noFill/>
                      <a:prstDash val="solid"/>
                      <a:round/>
                      <a:headEnd type="none" w="med" len="med"/>
                      <a:tailEnd type="none" w="med" len="med"/>
                    </a:lnB>
                  </a:tcPr>
                </a:tc>
                <a:tc>
                  <a:txBody>
                    <a:bodyPr/>
                    <a:lstStyle/>
                    <a:p>
                      <a:pPr algn="ctr" fontAlgn="ctr"/>
                      <a:r>
                        <a:rPr lang="en-US" sz="1400" kern="0">
                          <a:solidFill>
                            <a:srgbClr val="000000"/>
                          </a:solidFill>
                          <a:effectLst/>
                          <a:latin typeface="Microsoft YaHei" panose="020B0503020204020204" pitchFamily="34" charset="-122"/>
                          <a:ea typeface="Microsoft YaHei" panose="020B0503020204020204" pitchFamily="34" charset="-122"/>
                          <a:cs typeface="Times New Roman (正文 CS 字体)"/>
                        </a:rPr>
                        <a:t>492</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lnB w="12700" cap="flat" cmpd="sng" algn="ctr">
                      <a:noFill/>
                      <a:prstDash val="solid"/>
                      <a:round/>
                      <a:headEnd type="none" w="med" len="med"/>
                      <a:tailEnd type="none" w="med" len="med"/>
                    </a:lnB>
                  </a:tcPr>
                </a:tc>
                <a:tc>
                  <a:txBody>
                    <a:bodyPr/>
                    <a:lstStyle/>
                    <a:p>
                      <a:pPr algn="ctr" fontAlgn="ctr"/>
                      <a:r>
                        <a:rPr lang="en-US" sz="1400" kern="0">
                          <a:solidFill>
                            <a:srgbClr val="000000"/>
                          </a:solidFill>
                          <a:effectLst/>
                          <a:latin typeface="Microsoft YaHei" panose="020B0503020204020204" pitchFamily="34" charset="-122"/>
                          <a:ea typeface="Microsoft YaHei" panose="020B0503020204020204" pitchFamily="34" charset="-122"/>
                          <a:cs typeface="Times New Roman (正文 CS 字体)"/>
                        </a:rPr>
                        <a:t>200</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lnB w="12700" cap="flat" cmpd="sng" algn="ctr">
                      <a:noFill/>
                      <a:prstDash val="solid"/>
                      <a:round/>
                      <a:headEnd type="none" w="med" len="med"/>
                      <a:tailEnd type="none" w="med" len="med"/>
                    </a:lnB>
                  </a:tcPr>
                </a:tc>
                <a:tc>
                  <a:txBody>
                    <a:bodyPr/>
                    <a:lstStyle/>
                    <a:p>
                      <a:pPr algn="ctr" fontAlgn="ctr"/>
                      <a:r>
                        <a:rPr lang="en-US" sz="1400" b="0" kern="0" dirty="0">
                          <a:solidFill>
                            <a:srgbClr val="000000"/>
                          </a:solidFill>
                          <a:effectLst/>
                          <a:latin typeface="Microsoft YaHei" panose="020B0503020204020204" pitchFamily="34" charset="-122"/>
                          <a:ea typeface="Microsoft YaHei" panose="020B0503020204020204" pitchFamily="34" charset="-122"/>
                          <a:cs typeface="Times New Roman (正文 CS 字体)"/>
                        </a:rPr>
                        <a:t>419</a:t>
                      </a:r>
                      <a:endParaRPr lang="zh-CN" sz="1400" b="0" kern="100" dirty="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lnB w="12700" cap="flat" cmpd="sng" algn="ctr">
                      <a:noFill/>
                      <a:prstDash val="solid"/>
                      <a:round/>
                      <a:headEnd type="none" w="med" len="med"/>
                      <a:tailEnd type="none" w="med" len="med"/>
                    </a:lnB>
                  </a:tcPr>
                </a:tc>
                <a:extLst>
                  <a:ext uri="{0D108BD9-81ED-4DB2-BD59-A6C34878D82A}">
                    <a16:rowId xmlns:a16="http://schemas.microsoft.com/office/drawing/2014/main" val="925524822"/>
                  </a:ext>
                </a:extLst>
              </a:tr>
              <a:tr h="504985">
                <a:tc>
                  <a:txBody>
                    <a:bodyPr/>
                    <a:lstStyle/>
                    <a:p>
                      <a:pPr indent="180340" algn="ctr">
                        <a:lnSpc>
                          <a:spcPct val="110000"/>
                        </a:lnSpc>
                      </a:pPr>
                      <a:r>
                        <a:rPr lang="en-US" sz="1400">
                          <a:effectLst/>
                          <a:latin typeface="Microsoft YaHei" panose="020B0503020204020204" pitchFamily="34" charset="-122"/>
                          <a:ea typeface="Microsoft YaHei" panose="020B0503020204020204" pitchFamily="34" charset="-122"/>
                          <a:cs typeface="Times New Roman" panose="02020603050405020304" pitchFamily="18" charset="0"/>
                        </a:rPr>
                        <a:t>P</a:t>
                      </a:r>
                      <a:endParaRPr lang="zh-CN" sz="14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36195" marR="36195" marT="0"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ctr"/>
                      <a:r>
                        <a:rPr lang="en-US" sz="1400" kern="0">
                          <a:solidFill>
                            <a:srgbClr val="000000"/>
                          </a:solidFill>
                          <a:effectLst/>
                          <a:latin typeface="Microsoft YaHei" panose="020B0503020204020204" pitchFamily="34" charset="-122"/>
                          <a:ea typeface="Microsoft YaHei" panose="020B0503020204020204" pitchFamily="34" charset="-122"/>
                          <a:cs typeface="Times New Roman (正文 CS 字体)"/>
                        </a:rPr>
                        <a:t>64.02%</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ctr"/>
                      <a:r>
                        <a:rPr lang="en-US" sz="1400" b="1" kern="0" dirty="0">
                          <a:solidFill>
                            <a:srgbClr val="000000"/>
                          </a:solidFill>
                          <a:effectLst/>
                          <a:latin typeface="Microsoft YaHei" panose="020B0503020204020204" pitchFamily="34" charset="-122"/>
                          <a:ea typeface="Microsoft YaHei" panose="020B0503020204020204" pitchFamily="34" charset="-122"/>
                          <a:cs typeface="Times New Roman (正文 CS 字体)"/>
                        </a:rPr>
                        <a:t>96.63%</a:t>
                      </a:r>
                      <a:endParaRPr lang="zh-CN" sz="1400" kern="100" dirty="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ctr"/>
                      <a:r>
                        <a:rPr lang="en-US" sz="1400" kern="0">
                          <a:solidFill>
                            <a:srgbClr val="000000"/>
                          </a:solidFill>
                          <a:effectLst/>
                          <a:latin typeface="Microsoft YaHei" panose="020B0503020204020204" pitchFamily="34" charset="-122"/>
                          <a:ea typeface="Microsoft YaHei" panose="020B0503020204020204" pitchFamily="34" charset="-122"/>
                          <a:cs typeface="Times New Roman (正文 CS 字体)"/>
                        </a:rPr>
                        <a:t>81.14%</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ctr"/>
                      <a:r>
                        <a:rPr lang="en-US" sz="1400" kern="0">
                          <a:solidFill>
                            <a:srgbClr val="000000"/>
                          </a:solidFill>
                          <a:effectLst/>
                          <a:latin typeface="Microsoft YaHei" panose="020B0503020204020204" pitchFamily="34" charset="-122"/>
                          <a:ea typeface="Microsoft YaHei" panose="020B0503020204020204" pitchFamily="34" charset="-122"/>
                          <a:cs typeface="Times New Roman (正文 CS 字体)"/>
                        </a:rPr>
                        <a:t>24.44%</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ctr"/>
                      <a:r>
                        <a:rPr lang="en-US" sz="1400" b="0" kern="0" dirty="0">
                          <a:solidFill>
                            <a:srgbClr val="000000"/>
                          </a:solidFill>
                          <a:effectLst/>
                          <a:latin typeface="Microsoft YaHei" panose="020B0503020204020204" pitchFamily="34" charset="-122"/>
                          <a:ea typeface="Microsoft YaHei" panose="020B0503020204020204" pitchFamily="34" charset="-122"/>
                          <a:cs typeface="Times New Roman (正文 CS 字体)"/>
                        </a:rPr>
                        <a:t>70.48%</a:t>
                      </a:r>
                      <a:endParaRPr lang="zh-CN" sz="1400" b="0" kern="100" dirty="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541060461"/>
                  </a:ext>
                </a:extLst>
              </a:tr>
              <a:tr h="504985">
                <a:tc>
                  <a:txBody>
                    <a:bodyPr/>
                    <a:lstStyle/>
                    <a:p>
                      <a:pPr indent="180340" algn="ctr">
                        <a:lnSpc>
                          <a:spcPct val="110000"/>
                        </a:lnSpc>
                      </a:pPr>
                      <a:r>
                        <a:rPr lang="en-US" sz="1400">
                          <a:effectLst/>
                          <a:latin typeface="Microsoft YaHei" panose="020B0503020204020204" pitchFamily="34" charset="-122"/>
                          <a:ea typeface="Microsoft YaHei" panose="020B0503020204020204" pitchFamily="34" charset="-122"/>
                          <a:cs typeface="Times New Roman" panose="02020603050405020304" pitchFamily="18" charset="0"/>
                        </a:rPr>
                        <a:t>R</a:t>
                      </a:r>
                      <a:endParaRPr lang="zh-CN" sz="14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36195" marR="36195" marT="0"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ctr"/>
                      <a:r>
                        <a:rPr lang="en-US" sz="1400" kern="0">
                          <a:solidFill>
                            <a:srgbClr val="000000"/>
                          </a:solidFill>
                          <a:effectLst/>
                          <a:latin typeface="Microsoft YaHei" panose="020B0503020204020204" pitchFamily="34" charset="-122"/>
                          <a:ea typeface="Microsoft YaHei" panose="020B0503020204020204" pitchFamily="34" charset="-122"/>
                          <a:cs typeface="Times New Roman (正文 CS 字体)"/>
                        </a:rPr>
                        <a:t>67.67%</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ctr"/>
                      <a:r>
                        <a:rPr lang="en-US" sz="1400" b="1" kern="0" dirty="0">
                          <a:solidFill>
                            <a:srgbClr val="000000"/>
                          </a:solidFill>
                          <a:effectLst/>
                          <a:latin typeface="Microsoft YaHei" panose="020B0503020204020204" pitchFamily="34" charset="-122"/>
                          <a:ea typeface="Microsoft YaHei" panose="020B0503020204020204" pitchFamily="34" charset="-122"/>
                          <a:cs typeface="Times New Roman (正文 CS 字体)"/>
                        </a:rPr>
                        <a:t>96.33%</a:t>
                      </a:r>
                      <a:endParaRPr lang="zh-CN" sz="1400" kern="100" dirty="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ctr"/>
                      <a:r>
                        <a:rPr lang="en-US" sz="1400" kern="0">
                          <a:solidFill>
                            <a:srgbClr val="000000"/>
                          </a:solidFill>
                          <a:effectLst/>
                          <a:latin typeface="Microsoft YaHei" panose="020B0503020204020204" pitchFamily="34" charset="-122"/>
                          <a:ea typeface="Microsoft YaHei" panose="020B0503020204020204" pitchFamily="34" charset="-122"/>
                          <a:cs typeface="Times New Roman (正文 CS 字体)"/>
                        </a:rPr>
                        <a:t>82.00%</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ctr"/>
                      <a:r>
                        <a:rPr lang="en-US" sz="1400" kern="0">
                          <a:solidFill>
                            <a:srgbClr val="000000"/>
                          </a:solidFill>
                          <a:effectLst/>
                          <a:latin typeface="Microsoft YaHei" panose="020B0503020204020204" pitchFamily="34" charset="-122"/>
                          <a:ea typeface="Microsoft YaHei" panose="020B0503020204020204" pitchFamily="34" charset="-122"/>
                          <a:cs typeface="Times New Roman (正文 CS 字体)"/>
                        </a:rPr>
                        <a:t>33.33%</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ctr"/>
                      <a:r>
                        <a:rPr lang="en-US" sz="1400" b="0" kern="0" dirty="0">
                          <a:solidFill>
                            <a:srgbClr val="000000"/>
                          </a:solidFill>
                          <a:effectLst/>
                          <a:latin typeface="Microsoft YaHei" panose="020B0503020204020204" pitchFamily="34" charset="-122"/>
                          <a:ea typeface="Microsoft YaHei" panose="020B0503020204020204" pitchFamily="34" charset="-122"/>
                          <a:cs typeface="Times New Roman (正文 CS 字体)"/>
                        </a:rPr>
                        <a:t>69.83%</a:t>
                      </a:r>
                      <a:endParaRPr lang="zh-CN" sz="1400" b="0" kern="100" dirty="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351607904"/>
                  </a:ext>
                </a:extLst>
              </a:tr>
              <a:tr h="504985">
                <a:tc>
                  <a:txBody>
                    <a:bodyPr/>
                    <a:lstStyle/>
                    <a:p>
                      <a:pPr indent="180340" algn="ctr">
                        <a:lnSpc>
                          <a:spcPct val="110000"/>
                        </a:lnSpc>
                      </a:pPr>
                      <a:r>
                        <a:rPr lang="en-US" sz="1400" dirty="0">
                          <a:effectLst/>
                          <a:latin typeface="Microsoft YaHei" panose="020B0503020204020204" pitchFamily="34" charset="-122"/>
                          <a:ea typeface="Microsoft YaHei" panose="020B0503020204020204" pitchFamily="34" charset="-122"/>
                          <a:cs typeface="Times New Roman" panose="02020603050405020304" pitchFamily="18" charset="0"/>
                        </a:rPr>
                        <a:t>F1</a:t>
                      </a:r>
                      <a:endParaRPr lang="zh-CN" sz="14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36195" marR="36195" marT="0" marB="0" anchor="ctr">
                    <a:lnT w="12700" cap="flat" cmpd="sng" algn="ctr">
                      <a:noFill/>
                      <a:prstDash val="solid"/>
                      <a:round/>
                      <a:headEnd type="none" w="med" len="med"/>
                      <a:tailEnd type="none" w="med" len="med"/>
                    </a:lnT>
                  </a:tcPr>
                </a:tc>
                <a:tc>
                  <a:txBody>
                    <a:bodyPr/>
                    <a:lstStyle/>
                    <a:p>
                      <a:pPr algn="ctr" fontAlgn="ctr"/>
                      <a:r>
                        <a:rPr lang="en-US" sz="1400" kern="0">
                          <a:solidFill>
                            <a:srgbClr val="000000"/>
                          </a:solidFill>
                          <a:effectLst/>
                          <a:latin typeface="Microsoft YaHei" panose="020B0503020204020204" pitchFamily="34" charset="-122"/>
                          <a:ea typeface="Microsoft YaHei" panose="020B0503020204020204" pitchFamily="34" charset="-122"/>
                          <a:cs typeface="Times New Roman (正文 CS 字体)"/>
                        </a:rPr>
                        <a:t>64.18%</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lnT w="12700" cap="flat" cmpd="sng" algn="ctr">
                      <a:noFill/>
                      <a:prstDash val="solid"/>
                      <a:round/>
                      <a:headEnd type="none" w="med" len="med"/>
                      <a:tailEnd type="none" w="med" len="med"/>
                    </a:lnT>
                  </a:tcPr>
                </a:tc>
                <a:tc>
                  <a:txBody>
                    <a:bodyPr/>
                    <a:lstStyle/>
                    <a:p>
                      <a:pPr algn="ctr" fontAlgn="ctr"/>
                      <a:r>
                        <a:rPr lang="en-US" sz="1400" b="1" kern="0">
                          <a:solidFill>
                            <a:srgbClr val="000000"/>
                          </a:solidFill>
                          <a:effectLst/>
                          <a:latin typeface="Microsoft YaHei" panose="020B0503020204020204" pitchFamily="34" charset="-122"/>
                          <a:ea typeface="Microsoft YaHei" panose="020B0503020204020204" pitchFamily="34" charset="-122"/>
                          <a:cs typeface="Times New Roman (正文 CS 字体)"/>
                        </a:rPr>
                        <a:t>96.33%</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lnT w="12700" cap="flat" cmpd="sng" algn="ctr">
                      <a:noFill/>
                      <a:prstDash val="solid"/>
                      <a:round/>
                      <a:headEnd type="none" w="med" len="med"/>
                      <a:tailEnd type="none" w="med" len="med"/>
                    </a:lnT>
                  </a:tcPr>
                </a:tc>
                <a:tc>
                  <a:txBody>
                    <a:bodyPr/>
                    <a:lstStyle/>
                    <a:p>
                      <a:pPr algn="ctr" fontAlgn="ctr"/>
                      <a:r>
                        <a:rPr lang="en-US" sz="1400" kern="0">
                          <a:solidFill>
                            <a:srgbClr val="000000"/>
                          </a:solidFill>
                          <a:effectLst/>
                          <a:latin typeface="Microsoft YaHei" panose="020B0503020204020204" pitchFamily="34" charset="-122"/>
                          <a:ea typeface="Microsoft YaHei" panose="020B0503020204020204" pitchFamily="34" charset="-122"/>
                          <a:cs typeface="Times New Roman (正文 CS 字体)"/>
                        </a:rPr>
                        <a:t>81.44%</a:t>
                      </a:r>
                      <a:endParaRPr lang="zh-CN" sz="14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lnT w="12700" cap="flat" cmpd="sng" algn="ctr">
                      <a:noFill/>
                      <a:prstDash val="solid"/>
                      <a:round/>
                      <a:headEnd type="none" w="med" len="med"/>
                      <a:tailEnd type="none" w="med" len="med"/>
                    </a:lnT>
                  </a:tcPr>
                </a:tc>
                <a:tc>
                  <a:txBody>
                    <a:bodyPr/>
                    <a:lstStyle/>
                    <a:p>
                      <a:pPr algn="ctr" fontAlgn="ctr"/>
                      <a:r>
                        <a:rPr lang="en-US" sz="1400" kern="0" dirty="0">
                          <a:solidFill>
                            <a:srgbClr val="000000"/>
                          </a:solidFill>
                          <a:effectLst/>
                          <a:latin typeface="Microsoft YaHei" panose="020B0503020204020204" pitchFamily="34" charset="-122"/>
                          <a:ea typeface="Microsoft YaHei" panose="020B0503020204020204" pitchFamily="34" charset="-122"/>
                          <a:cs typeface="Times New Roman (正文 CS 字体)"/>
                        </a:rPr>
                        <a:t>27.50%</a:t>
                      </a:r>
                      <a:endParaRPr lang="zh-CN" sz="1400" kern="100" dirty="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lnT w="12700" cap="flat" cmpd="sng" algn="ctr">
                      <a:noFill/>
                      <a:prstDash val="solid"/>
                      <a:round/>
                      <a:headEnd type="none" w="med" len="med"/>
                      <a:tailEnd type="none" w="med" len="med"/>
                    </a:lnT>
                  </a:tcPr>
                </a:tc>
                <a:tc>
                  <a:txBody>
                    <a:bodyPr/>
                    <a:lstStyle/>
                    <a:p>
                      <a:pPr algn="ctr" fontAlgn="ctr"/>
                      <a:r>
                        <a:rPr lang="en-US" sz="1400" b="0" kern="0" dirty="0">
                          <a:solidFill>
                            <a:srgbClr val="000000"/>
                          </a:solidFill>
                          <a:effectLst/>
                          <a:latin typeface="Microsoft YaHei" panose="020B0503020204020204" pitchFamily="34" charset="-122"/>
                          <a:ea typeface="Microsoft YaHei" panose="020B0503020204020204" pitchFamily="34" charset="-122"/>
                          <a:cs typeface="Times New Roman (正文 CS 字体)"/>
                        </a:rPr>
                        <a:t>67.11%</a:t>
                      </a:r>
                      <a:endParaRPr lang="zh-CN" sz="1400" b="0" kern="100" dirty="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lnT w="12700" cap="flat" cmpd="sng" algn="ctr">
                      <a:noFill/>
                      <a:prstDash val="solid"/>
                      <a:round/>
                      <a:headEnd type="none" w="med" len="med"/>
                      <a:tailEnd type="none" w="med" len="med"/>
                    </a:lnT>
                  </a:tcPr>
                </a:tc>
                <a:extLst>
                  <a:ext uri="{0D108BD9-81ED-4DB2-BD59-A6C34878D82A}">
                    <a16:rowId xmlns:a16="http://schemas.microsoft.com/office/drawing/2014/main" val="238191614"/>
                  </a:ext>
                </a:extLst>
              </a:tr>
            </a:tbl>
          </a:graphicData>
        </a:graphic>
      </p:graphicFrame>
      <p:pic>
        <p:nvPicPr>
          <p:cNvPr id="5" name="图片 4">
            <a:extLst>
              <a:ext uri="{FF2B5EF4-FFF2-40B4-BE49-F238E27FC236}">
                <a16:creationId xmlns:a16="http://schemas.microsoft.com/office/drawing/2014/main" id="{3E38A4E3-B55A-594C-ACC7-A241C6127C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9328" y="435221"/>
            <a:ext cx="1612900" cy="508000"/>
          </a:xfrm>
          <a:prstGeom prst="rect">
            <a:avLst/>
          </a:prstGeom>
        </p:spPr>
      </p:pic>
      <p:sp>
        <p:nvSpPr>
          <p:cNvPr id="6" name="文本框 5">
            <a:extLst>
              <a:ext uri="{FF2B5EF4-FFF2-40B4-BE49-F238E27FC236}">
                <a16:creationId xmlns:a16="http://schemas.microsoft.com/office/drawing/2014/main" id="{62236988-4586-474B-99C2-D1D87351FE96}"/>
              </a:ext>
            </a:extLst>
          </p:cNvPr>
          <p:cNvSpPr txBox="1"/>
          <p:nvPr/>
        </p:nvSpPr>
        <p:spPr>
          <a:xfrm>
            <a:off x="8581764" y="6410739"/>
            <a:ext cx="396262"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15</a:t>
            </a:r>
            <a:endParaRPr kumimoji="1" lang="zh-CN" altLang="en-US" sz="1400" dirty="0">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D8C26BED-FD23-7C47-9BA5-0FEA649495F8}"/>
              </a:ext>
            </a:extLst>
          </p:cNvPr>
          <p:cNvSpPr/>
          <p:nvPr/>
        </p:nvSpPr>
        <p:spPr>
          <a:xfrm>
            <a:off x="6257925" y="39756"/>
            <a:ext cx="2886075" cy="9301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Picture 2">
            <a:extLst>
              <a:ext uri="{FF2B5EF4-FFF2-40B4-BE49-F238E27FC236}">
                <a16:creationId xmlns:a16="http://schemas.microsoft.com/office/drawing/2014/main" id="{1361119F-A64D-B543-AF6F-13A945325E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6798" y="529594"/>
            <a:ext cx="2095522" cy="46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a:extLst>
              <a:ext uri="{FF2B5EF4-FFF2-40B4-BE49-F238E27FC236}">
                <a16:creationId xmlns:a16="http://schemas.microsoft.com/office/drawing/2014/main" id="{F221F986-8B4A-204A-A781-DA991D437D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8672" y="16460"/>
            <a:ext cx="1485901" cy="468000"/>
          </a:xfrm>
          <a:prstGeom prst="rect">
            <a:avLst/>
          </a:prstGeom>
        </p:spPr>
      </p:pic>
      <p:sp>
        <p:nvSpPr>
          <p:cNvPr id="9" name="标题 6">
            <a:extLst>
              <a:ext uri="{FF2B5EF4-FFF2-40B4-BE49-F238E27FC236}">
                <a16:creationId xmlns:a16="http://schemas.microsoft.com/office/drawing/2014/main" id="{6865390B-9541-C848-AE2A-7AB2E6FAD7D5}"/>
              </a:ext>
            </a:extLst>
          </p:cNvPr>
          <p:cNvSpPr>
            <a:spLocks noGrp="1"/>
          </p:cNvSpPr>
          <p:nvPr>
            <p:ph type="title"/>
          </p:nvPr>
        </p:nvSpPr>
        <p:spPr>
          <a:xfrm>
            <a:off x="929028" y="-279949"/>
            <a:ext cx="6516801" cy="1637790"/>
          </a:xfrm>
        </p:spPr>
        <p:txBody>
          <a:bodyPr>
            <a:normAutofit/>
          </a:bodyPr>
          <a:lstStyle/>
          <a:p>
            <a:r>
              <a:rPr lang="en-US" altLang="zh-CN" sz="2800" dirty="0">
                <a:latin typeface="Microsoft YaHei" panose="020B0503020204020204" pitchFamily="34" charset="-122"/>
                <a:ea typeface="Microsoft YaHei" panose="020B0503020204020204" pitchFamily="34" charset="-122"/>
              </a:rPr>
              <a:t>Model validation through time series standard dataset</a:t>
            </a:r>
            <a:endParaRPr lang="zh-CN" altLang="en-US" sz="32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33748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5482A6A-94B9-D947-9F0F-259CFCC110C8}"/>
              </a:ext>
            </a:extLst>
          </p:cNvPr>
          <p:cNvSpPr txBox="1"/>
          <p:nvPr/>
        </p:nvSpPr>
        <p:spPr>
          <a:xfrm>
            <a:off x="496492" y="1315779"/>
            <a:ext cx="8647508" cy="552265"/>
          </a:xfrm>
          <a:prstGeom prst="rect">
            <a:avLst/>
          </a:prstGeom>
          <a:noFill/>
        </p:spPr>
        <p:txBody>
          <a:bodyPr wrap="square" lIns="135000" tIns="135000" rIns="135000" bIns="135000" rtlCol="0">
            <a:spAutoFit/>
          </a:bodyPr>
          <a:lstStyle/>
          <a:p>
            <a:pPr indent="342884">
              <a:lnSpc>
                <a:spcPct val="125000"/>
              </a:lnSpc>
              <a:defRPr/>
            </a:pPr>
            <a:r>
              <a:rPr lang="en-US" altLang="zh-CN" sz="1600" dirty="0">
                <a:latin typeface="Microsoft YaHei" panose="020B0503020204020204" pitchFamily="34" charset="-122"/>
                <a:ea typeface="Microsoft YaHei" panose="020B0503020204020204" pitchFamily="34" charset="-122"/>
                <a:cs typeface="Times New Roman (正文 CS 字体)"/>
              </a:rPr>
              <a:t>Specific to each category, the recognition results of TTCM when </a:t>
            </a:r>
            <a:r>
              <a:rPr lang="el-GR" altLang="zh-CN" sz="1600" dirty="0">
                <a:latin typeface="Microsoft YaHei" panose="020B0503020204020204" pitchFamily="34" charset="-122"/>
                <a:ea typeface="Microsoft YaHei" panose="020B0503020204020204" pitchFamily="34" charset="-122"/>
                <a:cs typeface="Times New Roman (正文 CS 字体)"/>
              </a:rPr>
              <a:t>λ= 5 </a:t>
            </a:r>
            <a:endParaRPr kumimoji="1" lang="en-US" altLang="zh-CN" sz="16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graphicFrame>
        <p:nvGraphicFramePr>
          <p:cNvPr id="3" name="表格 2">
            <a:extLst>
              <a:ext uri="{FF2B5EF4-FFF2-40B4-BE49-F238E27FC236}">
                <a16:creationId xmlns:a16="http://schemas.microsoft.com/office/drawing/2014/main" id="{B45DEAA0-362A-3746-B0C2-78FEAEE6160B}"/>
              </a:ext>
            </a:extLst>
          </p:cNvPr>
          <p:cNvGraphicFramePr>
            <a:graphicFrameLocks noGrp="1"/>
          </p:cNvGraphicFramePr>
          <p:nvPr>
            <p:extLst>
              <p:ext uri="{D42A27DB-BD31-4B8C-83A1-F6EECF244321}">
                <p14:modId xmlns:p14="http://schemas.microsoft.com/office/powerpoint/2010/main" val="3187862611"/>
              </p:ext>
            </p:extLst>
          </p:nvPr>
        </p:nvGraphicFramePr>
        <p:xfrm>
          <a:off x="412766" y="2073011"/>
          <a:ext cx="8255620" cy="3108432"/>
        </p:xfrm>
        <a:graphic>
          <a:graphicData uri="http://schemas.openxmlformats.org/drawingml/2006/table">
            <a:tbl>
              <a:tblPr firstRow="1" firstCol="1" bandRow="1">
                <a:tableStyleId>{72833802-FEF1-4C79-8D5D-14CF1EAF98D9}</a:tableStyleId>
              </a:tblPr>
              <a:tblGrid>
                <a:gridCol w="1406986">
                  <a:extLst>
                    <a:ext uri="{9D8B030D-6E8A-4147-A177-3AD203B41FA5}">
                      <a16:colId xmlns:a16="http://schemas.microsoft.com/office/drawing/2014/main" val="3561711725"/>
                    </a:ext>
                  </a:extLst>
                </a:gridCol>
                <a:gridCol w="924005">
                  <a:extLst>
                    <a:ext uri="{9D8B030D-6E8A-4147-A177-3AD203B41FA5}">
                      <a16:colId xmlns:a16="http://schemas.microsoft.com/office/drawing/2014/main" val="528407239"/>
                    </a:ext>
                  </a:extLst>
                </a:gridCol>
                <a:gridCol w="924005">
                  <a:extLst>
                    <a:ext uri="{9D8B030D-6E8A-4147-A177-3AD203B41FA5}">
                      <a16:colId xmlns:a16="http://schemas.microsoft.com/office/drawing/2014/main" val="3178863581"/>
                    </a:ext>
                  </a:extLst>
                </a:gridCol>
                <a:gridCol w="924005">
                  <a:extLst>
                    <a:ext uri="{9D8B030D-6E8A-4147-A177-3AD203B41FA5}">
                      <a16:colId xmlns:a16="http://schemas.microsoft.com/office/drawing/2014/main" val="2800382099"/>
                    </a:ext>
                  </a:extLst>
                </a:gridCol>
                <a:gridCol w="924005">
                  <a:extLst>
                    <a:ext uri="{9D8B030D-6E8A-4147-A177-3AD203B41FA5}">
                      <a16:colId xmlns:a16="http://schemas.microsoft.com/office/drawing/2014/main" val="1125921101"/>
                    </a:ext>
                  </a:extLst>
                </a:gridCol>
                <a:gridCol w="924982">
                  <a:extLst>
                    <a:ext uri="{9D8B030D-6E8A-4147-A177-3AD203B41FA5}">
                      <a16:colId xmlns:a16="http://schemas.microsoft.com/office/drawing/2014/main" val="4018567896"/>
                    </a:ext>
                  </a:extLst>
                </a:gridCol>
                <a:gridCol w="924982">
                  <a:extLst>
                    <a:ext uri="{9D8B030D-6E8A-4147-A177-3AD203B41FA5}">
                      <a16:colId xmlns:a16="http://schemas.microsoft.com/office/drawing/2014/main" val="1279895682"/>
                    </a:ext>
                  </a:extLst>
                </a:gridCol>
                <a:gridCol w="1302650">
                  <a:extLst>
                    <a:ext uri="{9D8B030D-6E8A-4147-A177-3AD203B41FA5}">
                      <a16:colId xmlns:a16="http://schemas.microsoft.com/office/drawing/2014/main" val="2954168417"/>
                    </a:ext>
                  </a:extLst>
                </a:gridCol>
              </a:tblGrid>
              <a:tr h="471445">
                <a:tc>
                  <a:txBody>
                    <a:bodyPr/>
                    <a:lstStyle/>
                    <a:p>
                      <a:pPr algn="r" fontAlgn="ctr"/>
                      <a:r>
                        <a:rPr lang="en-US" altLang="zh-CN" sz="1200" kern="0" dirty="0">
                          <a:solidFill>
                            <a:schemeClr val="bg1"/>
                          </a:solidFill>
                          <a:effectLst/>
                          <a:latin typeface="Microsoft YaHei" panose="020B0503020204020204" pitchFamily="34" charset="-122"/>
                          <a:ea typeface="Microsoft YaHei" panose="020B0503020204020204" pitchFamily="34" charset="-122"/>
                        </a:rPr>
                        <a:t>Model</a:t>
                      </a:r>
                      <a:endParaRPr lang="zh-CN" sz="1200" kern="100" dirty="0">
                        <a:solidFill>
                          <a:schemeClr val="bg1"/>
                        </a:solidFill>
                        <a:effectLst/>
                        <a:latin typeface="Microsoft YaHei" panose="020B0503020204020204" pitchFamily="34" charset="-122"/>
                        <a:ea typeface="Microsoft YaHei" panose="020B0503020204020204" pitchFamily="34" charset="-122"/>
                      </a:endParaRPr>
                    </a:p>
                    <a:p>
                      <a:pPr algn="l" fontAlgn="ctr"/>
                      <a:r>
                        <a:rPr lang="en-US" altLang="zh-CN" sz="1200" kern="0" dirty="0">
                          <a:solidFill>
                            <a:schemeClr val="bg1"/>
                          </a:solidFill>
                          <a:effectLst/>
                          <a:latin typeface="Microsoft YaHei" panose="020B0503020204020204" pitchFamily="34" charset="-122"/>
                          <a:ea typeface="Microsoft YaHei" panose="020B0503020204020204" pitchFamily="34" charset="-122"/>
                        </a:rPr>
                        <a:t>Actual</a:t>
                      </a:r>
                      <a:endParaRPr lang="zh-CN" sz="1200" kern="100" dirty="0">
                        <a:solidFill>
                          <a:schemeClr val="bg1"/>
                        </a:solidFill>
                        <a:effectLst/>
                        <a:latin typeface="Microsoft YaHei" panose="020B0503020204020204" pitchFamily="34" charset="-122"/>
                        <a:ea typeface="Microsoft YaHei" panose="020B0503020204020204" pitchFamily="34" charset="-122"/>
                        <a:cs typeface="Times New Roman (正文 CS 字体)"/>
                      </a:endParaRPr>
                    </a:p>
                  </a:txBody>
                  <a:tcPr marL="0" marR="0" marT="0" marB="0" anchor="ctr">
                    <a:lnTlToBr w="19050" cap="flat" cmpd="sng" algn="ctr">
                      <a:solidFill>
                        <a:schemeClr val="bg1"/>
                      </a:solidFill>
                      <a:prstDash val="solid"/>
                      <a:round/>
                      <a:headEnd type="none" w="med" len="med"/>
                      <a:tailEnd type="none" w="med" len="med"/>
                    </a:lnTlToBr>
                  </a:tcPr>
                </a:tc>
                <a:tc>
                  <a:txBody>
                    <a:bodyPr/>
                    <a:lstStyle/>
                    <a:p>
                      <a:pPr indent="0" algn="ctr">
                        <a:lnSpc>
                          <a:spcPct val="110000"/>
                        </a:lnSpc>
                      </a:pPr>
                      <a:r>
                        <a:rPr lang="en-US" sz="1200" dirty="0">
                          <a:effectLst/>
                          <a:latin typeface="Microsoft YaHei" panose="020B0503020204020204" pitchFamily="34" charset="-122"/>
                          <a:ea typeface="Microsoft YaHei" panose="020B0503020204020204" pitchFamily="34" charset="-122"/>
                          <a:cs typeface="Times New Roman" panose="02020603050405020304" pitchFamily="18" charset="0"/>
                        </a:rPr>
                        <a:t>Normal</a:t>
                      </a:r>
                      <a:endParaRPr lang="zh-CN" sz="12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36195" marR="36195" marT="0" marB="0" anchor="ctr"/>
                </a:tc>
                <a:tc>
                  <a:txBody>
                    <a:bodyPr/>
                    <a:lstStyle/>
                    <a:p>
                      <a:pPr indent="0" algn="ctr">
                        <a:lnSpc>
                          <a:spcPct val="110000"/>
                        </a:lnSpc>
                      </a:pPr>
                      <a:r>
                        <a:rPr lang="en-US" sz="1200" dirty="0">
                          <a:effectLst/>
                          <a:latin typeface="Microsoft YaHei" panose="020B0503020204020204" pitchFamily="34" charset="-122"/>
                          <a:ea typeface="Microsoft YaHei" panose="020B0503020204020204" pitchFamily="34" charset="-122"/>
                          <a:cs typeface="Times New Roman" panose="02020603050405020304" pitchFamily="18" charset="0"/>
                        </a:rPr>
                        <a:t>Cyclic</a:t>
                      </a:r>
                      <a:endParaRPr lang="zh-CN" sz="12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36195" marR="36195" marT="0" marB="0" anchor="ctr"/>
                </a:tc>
                <a:tc>
                  <a:txBody>
                    <a:bodyPr/>
                    <a:lstStyle/>
                    <a:p>
                      <a:pPr indent="0" algn="ctr">
                        <a:lnSpc>
                          <a:spcPct val="110000"/>
                        </a:lnSpc>
                      </a:pPr>
                      <a:r>
                        <a:rPr lang="en-US" sz="1200" dirty="0">
                          <a:effectLst/>
                          <a:latin typeface="Microsoft YaHei" panose="020B0503020204020204" pitchFamily="34" charset="-122"/>
                          <a:ea typeface="Microsoft YaHei" panose="020B0503020204020204" pitchFamily="34" charset="-122"/>
                          <a:cs typeface="Times New Roman" panose="02020603050405020304" pitchFamily="18" charset="0"/>
                        </a:rPr>
                        <a:t>Increasing trend</a:t>
                      </a:r>
                      <a:endParaRPr lang="zh-CN" sz="12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36195" marR="36195" marT="0" marB="0" anchor="ctr"/>
                </a:tc>
                <a:tc>
                  <a:txBody>
                    <a:bodyPr/>
                    <a:lstStyle/>
                    <a:p>
                      <a:pPr indent="0" algn="ctr">
                        <a:lnSpc>
                          <a:spcPct val="110000"/>
                        </a:lnSpc>
                      </a:pPr>
                      <a:r>
                        <a:rPr lang="en-US" sz="1200" dirty="0">
                          <a:effectLst/>
                          <a:latin typeface="Microsoft YaHei" panose="020B0503020204020204" pitchFamily="34" charset="-122"/>
                          <a:ea typeface="Microsoft YaHei" panose="020B0503020204020204" pitchFamily="34" charset="-122"/>
                          <a:cs typeface="Times New Roman" panose="02020603050405020304" pitchFamily="18" charset="0"/>
                        </a:rPr>
                        <a:t>Decreasing trend</a:t>
                      </a:r>
                      <a:endParaRPr lang="zh-CN" sz="12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36195" marR="36195" marT="0" marB="0" anchor="ctr"/>
                </a:tc>
                <a:tc>
                  <a:txBody>
                    <a:bodyPr/>
                    <a:lstStyle/>
                    <a:p>
                      <a:pPr indent="0" algn="ctr">
                        <a:lnSpc>
                          <a:spcPct val="110000"/>
                        </a:lnSpc>
                      </a:pPr>
                      <a:r>
                        <a:rPr lang="en-US" sz="1200" dirty="0">
                          <a:effectLst/>
                          <a:latin typeface="Microsoft YaHei" panose="020B0503020204020204" pitchFamily="34" charset="-122"/>
                          <a:ea typeface="Microsoft YaHei" panose="020B0503020204020204" pitchFamily="34" charset="-122"/>
                          <a:cs typeface="Times New Roman" panose="02020603050405020304" pitchFamily="18" charset="0"/>
                        </a:rPr>
                        <a:t>Upward shift</a:t>
                      </a:r>
                      <a:endParaRPr lang="zh-CN" sz="12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36195" marR="36195" marT="0" marB="0" anchor="ctr"/>
                </a:tc>
                <a:tc>
                  <a:txBody>
                    <a:bodyPr/>
                    <a:lstStyle/>
                    <a:p>
                      <a:pPr indent="0" algn="ctr">
                        <a:lnSpc>
                          <a:spcPct val="110000"/>
                        </a:lnSpc>
                      </a:pPr>
                      <a:r>
                        <a:rPr lang="en-US" sz="1200" dirty="0">
                          <a:effectLst/>
                          <a:latin typeface="Microsoft YaHei" panose="020B0503020204020204" pitchFamily="34" charset="-122"/>
                          <a:ea typeface="Microsoft YaHei" panose="020B0503020204020204" pitchFamily="34" charset="-122"/>
                          <a:cs typeface="Times New Roman" panose="02020603050405020304" pitchFamily="18" charset="0"/>
                        </a:rPr>
                        <a:t>Downward shift</a:t>
                      </a:r>
                      <a:endParaRPr lang="zh-CN" sz="12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36195" marR="36195" marT="0" marB="0" anchor="ctr"/>
                </a:tc>
                <a:tc>
                  <a:txBody>
                    <a:bodyPr/>
                    <a:lstStyle/>
                    <a:p>
                      <a:pPr indent="0" algn="ctr">
                        <a:lnSpc>
                          <a:spcPct val="110000"/>
                        </a:lnSpc>
                      </a:pPr>
                      <a:r>
                        <a:rPr lang="en-US" sz="1200" dirty="0">
                          <a:effectLst/>
                          <a:latin typeface="Microsoft YaHei" panose="020B0503020204020204" pitchFamily="34" charset="-122"/>
                          <a:ea typeface="Microsoft YaHei" panose="020B0503020204020204" pitchFamily="34" charset="-122"/>
                          <a:cs typeface="Times New Roman" panose="02020603050405020304" pitchFamily="18" charset="0"/>
                        </a:rPr>
                        <a:t>Recall</a:t>
                      </a:r>
                      <a:endParaRPr lang="zh-CN" sz="12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36195" marR="36195" marT="0" marB="0" anchor="ctr"/>
                </a:tc>
                <a:extLst>
                  <a:ext uri="{0D108BD9-81ED-4DB2-BD59-A6C34878D82A}">
                    <a16:rowId xmlns:a16="http://schemas.microsoft.com/office/drawing/2014/main" val="3347727924"/>
                  </a:ext>
                </a:extLst>
              </a:tr>
              <a:tr h="375922">
                <a:tc>
                  <a:txBody>
                    <a:bodyPr/>
                    <a:lstStyle/>
                    <a:p>
                      <a:pPr indent="0" algn="ctr">
                        <a:lnSpc>
                          <a:spcPct val="110000"/>
                        </a:lnSpc>
                      </a:pPr>
                      <a:r>
                        <a:rPr lang="en-US" sz="1200">
                          <a:effectLst/>
                          <a:latin typeface="Microsoft YaHei" panose="020B0503020204020204" pitchFamily="34" charset="-122"/>
                          <a:ea typeface="Microsoft YaHei" panose="020B0503020204020204" pitchFamily="34" charset="-122"/>
                          <a:cs typeface="Times New Roman" panose="02020603050405020304" pitchFamily="18" charset="0"/>
                        </a:rPr>
                        <a:t>Normal</a:t>
                      </a:r>
                      <a:endParaRPr lang="zh-CN" sz="12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36195" marR="36195" marT="0" marB="0" anchor="ctr"/>
                </a:tc>
                <a:tc>
                  <a:txBody>
                    <a:bodyPr/>
                    <a:lstStyle/>
                    <a:p>
                      <a:pPr algn="ctr" fontAlgn="ctr"/>
                      <a:r>
                        <a:rPr lang="en-US" sz="1200" kern="0" dirty="0">
                          <a:effectLst/>
                          <a:latin typeface="Microsoft YaHei" panose="020B0503020204020204" pitchFamily="34" charset="-122"/>
                          <a:ea typeface="Microsoft YaHei" panose="020B0503020204020204" pitchFamily="34" charset="-122"/>
                        </a:rPr>
                        <a:t>98</a:t>
                      </a:r>
                      <a:endParaRPr lang="zh-CN" sz="1200" kern="100" dirty="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dirty="0">
                          <a:effectLst/>
                          <a:latin typeface="Microsoft YaHei" panose="020B0503020204020204" pitchFamily="34" charset="-122"/>
                          <a:ea typeface="Microsoft YaHei" panose="020B0503020204020204" pitchFamily="34" charset="-122"/>
                        </a:rPr>
                        <a:t>2</a:t>
                      </a:r>
                      <a:endParaRPr lang="zh-CN" sz="1200" kern="100" dirty="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98.00%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extLst>
                  <a:ext uri="{0D108BD9-81ED-4DB2-BD59-A6C34878D82A}">
                    <a16:rowId xmlns:a16="http://schemas.microsoft.com/office/drawing/2014/main" val="940395091"/>
                  </a:ext>
                </a:extLst>
              </a:tr>
              <a:tr h="375922">
                <a:tc>
                  <a:txBody>
                    <a:bodyPr/>
                    <a:lstStyle/>
                    <a:p>
                      <a:pPr indent="0" algn="ctr">
                        <a:lnSpc>
                          <a:spcPct val="110000"/>
                        </a:lnSpc>
                      </a:pPr>
                      <a:r>
                        <a:rPr lang="en-US" sz="1200">
                          <a:effectLst/>
                          <a:latin typeface="Microsoft YaHei" panose="020B0503020204020204" pitchFamily="34" charset="-122"/>
                          <a:ea typeface="Microsoft YaHei" panose="020B0503020204020204" pitchFamily="34" charset="-122"/>
                          <a:cs typeface="Times New Roman" panose="02020603050405020304" pitchFamily="18" charset="0"/>
                        </a:rPr>
                        <a:t>Cyclic</a:t>
                      </a:r>
                      <a:endParaRPr lang="zh-CN" sz="12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36195" marR="36195" marT="0" marB="0" anchor="ctr"/>
                </a:tc>
                <a:tc>
                  <a:txBody>
                    <a:bodyPr/>
                    <a:lstStyle/>
                    <a:p>
                      <a:pPr algn="ctr" fontAlgn="ctr"/>
                      <a:r>
                        <a:rPr lang="en-US" sz="1200" kern="0" dirty="0">
                          <a:effectLst/>
                          <a:latin typeface="Microsoft YaHei" panose="020B0503020204020204" pitchFamily="34" charset="-122"/>
                          <a:ea typeface="Microsoft YaHei" panose="020B0503020204020204" pitchFamily="34" charset="-122"/>
                        </a:rPr>
                        <a:t>0</a:t>
                      </a:r>
                      <a:endParaRPr lang="zh-CN" sz="1200" kern="100" dirty="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100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100.00%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extLst>
                  <a:ext uri="{0D108BD9-81ED-4DB2-BD59-A6C34878D82A}">
                    <a16:rowId xmlns:a16="http://schemas.microsoft.com/office/drawing/2014/main" val="2656114958"/>
                  </a:ext>
                </a:extLst>
              </a:tr>
              <a:tr h="375922">
                <a:tc>
                  <a:txBody>
                    <a:bodyPr/>
                    <a:lstStyle/>
                    <a:p>
                      <a:pPr indent="0" algn="ctr">
                        <a:lnSpc>
                          <a:spcPct val="110000"/>
                        </a:lnSpc>
                      </a:pPr>
                      <a:r>
                        <a:rPr lang="en-US" sz="1200">
                          <a:effectLst/>
                          <a:latin typeface="Microsoft YaHei" panose="020B0503020204020204" pitchFamily="34" charset="-122"/>
                          <a:ea typeface="Microsoft YaHei" panose="020B0503020204020204" pitchFamily="34" charset="-122"/>
                          <a:cs typeface="Times New Roman" panose="02020603050405020304" pitchFamily="18" charset="0"/>
                        </a:rPr>
                        <a:t>Increasing trend</a:t>
                      </a:r>
                      <a:endParaRPr lang="zh-CN" sz="12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36195" marR="36195"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dirty="0">
                          <a:effectLst/>
                          <a:latin typeface="Microsoft YaHei" panose="020B0503020204020204" pitchFamily="34" charset="-122"/>
                          <a:ea typeface="Microsoft YaHei" panose="020B0503020204020204" pitchFamily="34" charset="-122"/>
                        </a:rPr>
                        <a:t>0</a:t>
                      </a:r>
                      <a:endParaRPr lang="zh-CN" sz="1200" kern="100" dirty="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100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100.00%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extLst>
                  <a:ext uri="{0D108BD9-81ED-4DB2-BD59-A6C34878D82A}">
                    <a16:rowId xmlns:a16="http://schemas.microsoft.com/office/drawing/2014/main" val="2078266339"/>
                  </a:ext>
                </a:extLst>
              </a:tr>
              <a:tr h="375922">
                <a:tc>
                  <a:txBody>
                    <a:bodyPr/>
                    <a:lstStyle/>
                    <a:p>
                      <a:pPr indent="0" algn="ctr">
                        <a:lnSpc>
                          <a:spcPct val="110000"/>
                        </a:lnSpc>
                      </a:pPr>
                      <a:r>
                        <a:rPr lang="en-US" sz="1200">
                          <a:effectLst/>
                          <a:latin typeface="Microsoft YaHei" panose="020B0503020204020204" pitchFamily="34" charset="-122"/>
                          <a:ea typeface="Microsoft YaHei" panose="020B0503020204020204" pitchFamily="34" charset="-122"/>
                          <a:cs typeface="Times New Roman" panose="02020603050405020304" pitchFamily="18" charset="0"/>
                        </a:rPr>
                        <a:t>Decreasing trend</a:t>
                      </a:r>
                      <a:endParaRPr lang="zh-CN" sz="12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36195" marR="36195"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dirty="0">
                          <a:effectLst/>
                          <a:latin typeface="Microsoft YaHei" panose="020B0503020204020204" pitchFamily="34" charset="-122"/>
                          <a:ea typeface="Microsoft YaHei" panose="020B0503020204020204" pitchFamily="34" charset="-122"/>
                        </a:rPr>
                        <a:t>0</a:t>
                      </a:r>
                      <a:endParaRPr lang="zh-CN" sz="1200" kern="100" dirty="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99</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1</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99.00%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extLst>
                  <a:ext uri="{0D108BD9-81ED-4DB2-BD59-A6C34878D82A}">
                    <a16:rowId xmlns:a16="http://schemas.microsoft.com/office/drawing/2014/main" val="2883308088"/>
                  </a:ext>
                </a:extLst>
              </a:tr>
              <a:tr h="375922">
                <a:tc>
                  <a:txBody>
                    <a:bodyPr/>
                    <a:lstStyle/>
                    <a:p>
                      <a:pPr indent="0" algn="ctr">
                        <a:lnSpc>
                          <a:spcPct val="110000"/>
                        </a:lnSpc>
                      </a:pPr>
                      <a:r>
                        <a:rPr lang="en-US" sz="1200" dirty="0">
                          <a:effectLst/>
                          <a:latin typeface="Microsoft YaHei" panose="020B0503020204020204" pitchFamily="34" charset="-122"/>
                          <a:ea typeface="Microsoft YaHei" panose="020B0503020204020204" pitchFamily="34" charset="-122"/>
                          <a:cs typeface="Times New Roman" panose="02020603050405020304" pitchFamily="18" charset="0"/>
                        </a:rPr>
                        <a:t>Upward shift</a:t>
                      </a:r>
                      <a:endParaRPr lang="zh-CN" sz="12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36195" marR="36195"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1</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dirty="0">
                          <a:effectLst/>
                          <a:latin typeface="Microsoft YaHei" panose="020B0503020204020204" pitchFamily="34" charset="-122"/>
                          <a:ea typeface="Microsoft YaHei" panose="020B0503020204020204" pitchFamily="34" charset="-122"/>
                        </a:rPr>
                        <a:t>0</a:t>
                      </a:r>
                      <a:endParaRPr lang="zh-CN" sz="1200" kern="100" dirty="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dirty="0">
                          <a:effectLst/>
                          <a:latin typeface="Microsoft YaHei" panose="020B0503020204020204" pitchFamily="34" charset="-122"/>
                          <a:ea typeface="Microsoft YaHei" panose="020B0503020204020204" pitchFamily="34" charset="-122"/>
                        </a:rPr>
                        <a:t>11</a:t>
                      </a:r>
                      <a:endParaRPr lang="zh-CN" sz="1200" kern="100" dirty="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88</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88.00%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extLst>
                  <a:ext uri="{0D108BD9-81ED-4DB2-BD59-A6C34878D82A}">
                    <a16:rowId xmlns:a16="http://schemas.microsoft.com/office/drawing/2014/main" val="333050135"/>
                  </a:ext>
                </a:extLst>
              </a:tr>
              <a:tr h="375922">
                <a:tc>
                  <a:txBody>
                    <a:bodyPr/>
                    <a:lstStyle/>
                    <a:p>
                      <a:pPr indent="0" algn="ctr">
                        <a:lnSpc>
                          <a:spcPct val="110000"/>
                        </a:lnSpc>
                      </a:pPr>
                      <a:r>
                        <a:rPr lang="en-US" sz="1200">
                          <a:effectLst/>
                          <a:latin typeface="Microsoft YaHei" panose="020B0503020204020204" pitchFamily="34" charset="-122"/>
                          <a:ea typeface="Microsoft YaHei" panose="020B0503020204020204" pitchFamily="34" charset="-122"/>
                          <a:cs typeface="Times New Roman" panose="02020603050405020304" pitchFamily="18" charset="0"/>
                        </a:rPr>
                        <a:t>Downward shift</a:t>
                      </a:r>
                      <a:endParaRPr lang="zh-CN" sz="12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36195" marR="36195"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dirty="0">
                          <a:effectLst/>
                          <a:latin typeface="Microsoft YaHei" panose="020B0503020204020204" pitchFamily="34" charset="-122"/>
                          <a:ea typeface="Microsoft YaHei" panose="020B0503020204020204" pitchFamily="34" charset="-122"/>
                        </a:rPr>
                        <a:t>7</a:t>
                      </a:r>
                      <a:endParaRPr lang="zh-CN" sz="1200" kern="100" dirty="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dirty="0">
                          <a:effectLst/>
                          <a:latin typeface="Microsoft YaHei" panose="020B0503020204020204" pitchFamily="34" charset="-122"/>
                          <a:ea typeface="Microsoft YaHei" panose="020B0503020204020204" pitchFamily="34" charset="-122"/>
                        </a:rPr>
                        <a:t>0</a:t>
                      </a:r>
                      <a:endParaRPr lang="zh-CN" sz="1200" kern="100" dirty="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dirty="0">
                          <a:effectLst/>
                          <a:latin typeface="Microsoft YaHei" panose="020B0503020204020204" pitchFamily="34" charset="-122"/>
                          <a:ea typeface="Microsoft YaHei" panose="020B0503020204020204" pitchFamily="34" charset="-122"/>
                        </a:rPr>
                        <a:t>93</a:t>
                      </a:r>
                      <a:endParaRPr lang="zh-CN" sz="1200" kern="100" dirty="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93.00%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extLst>
                  <a:ext uri="{0D108BD9-81ED-4DB2-BD59-A6C34878D82A}">
                    <a16:rowId xmlns:a16="http://schemas.microsoft.com/office/drawing/2014/main" val="1516219847"/>
                  </a:ext>
                </a:extLst>
              </a:tr>
              <a:tr h="381455">
                <a:tc>
                  <a:txBody>
                    <a:bodyPr/>
                    <a:lstStyle/>
                    <a:p>
                      <a:pPr indent="0" algn="ctr">
                        <a:lnSpc>
                          <a:spcPct val="110000"/>
                        </a:lnSpc>
                      </a:pPr>
                      <a:r>
                        <a:rPr lang="en-US" sz="1200" dirty="0">
                          <a:effectLst/>
                          <a:latin typeface="Microsoft YaHei" panose="020B0503020204020204" pitchFamily="34" charset="-122"/>
                          <a:ea typeface="Microsoft YaHei" panose="020B0503020204020204" pitchFamily="34" charset="-122"/>
                          <a:cs typeface="Times New Roman" panose="02020603050405020304" pitchFamily="18" charset="0"/>
                        </a:rPr>
                        <a:t>Precision</a:t>
                      </a:r>
                      <a:endParaRPr lang="zh-CN" sz="12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36195" marR="36195" marT="0" marB="0" anchor="ctr"/>
                </a:tc>
                <a:tc>
                  <a:txBody>
                    <a:bodyPr/>
                    <a:lstStyle/>
                    <a:p>
                      <a:pPr algn="ctr" fontAlgn="ctr"/>
                      <a:r>
                        <a:rPr lang="en-US" sz="1200" kern="0" dirty="0">
                          <a:effectLst/>
                          <a:latin typeface="Microsoft YaHei" panose="020B0503020204020204" pitchFamily="34" charset="-122"/>
                          <a:ea typeface="Microsoft YaHei" panose="020B0503020204020204" pitchFamily="34" charset="-122"/>
                        </a:rPr>
                        <a:t>98.99%</a:t>
                      </a:r>
                      <a:endParaRPr lang="zh-CN" sz="1200" kern="100" dirty="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100.00%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88.50%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93.40%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a:effectLst/>
                          <a:latin typeface="Microsoft YaHei" panose="020B0503020204020204" pitchFamily="34" charset="-122"/>
                          <a:ea typeface="Microsoft YaHei" panose="020B0503020204020204" pitchFamily="34" charset="-122"/>
                        </a:rPr>
                        <a:t>100.00%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dirty="0">
                          <a:effectLst/>
                          <a:latin typeface="Microsoft YaHei" panose="020B0503020204020204" pitchFamily="34" charset="-122"/>
                          <a:ea typeface="Microsoft YaHei" panose="020B0503020204020204" pitchFamily="34" charset="-122"/>
                        </a:rPr>
                        <a:t>98.94%</a:t>
                      </a:r>
                      <a:endParaRPr lang="zh-CN" sz="1200" kern="100" dirty="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tc>
                  <a:txBody>
                    <a:bodyPr/>
                    <a:lstStyle/>
                    <a:p>
                      <a:pPr algn="ctr" fontAlgn="ctr"/>
                      <a:r>
                        <a:rPr lang="en-US" sz="1200" kern="0" dirty="0">
                          <a:effectLst/>
                          <a:latin typeface="Microsoft YaHei" panose="020B0503020204020204" pitchFamily="34" charset="-122"/>
                          <a:ea typeface="Microsoft YaHei" panose="020B0503020204020204" pitchFamily="34" charset="-122"/>
                        </a:rPr>
                        <a:t>F</a:t>
                      </a:r>
                      <a:r>
                        <a:rPr lang="en-US" sz="1200" kern="0" baseline="-25000" dirty="0">
                          <a:effectLst/>
                          <a:latin typeface="Microsoft YaHei" panose="020B0503020204020204" pitchFamily="34" charset="-122"/>
                          <a:ea typeface="Microsoft YaHei" panose="020B0503020204020204" pitchFamily="34" charset="-122"/>
                        </a:rPr>
                        <a:t>1</a:t>
                      </a:r>
                      <a:r>
                        <a:rPr lang="en-US" sz="1200" kern="0" dirty="0">
                          <a:effectLst/>
                          <a:latin typeface="Microsoft YaHei" panose="020B0503020204020204" pitchFamily="34" charset="-122"/>
                          <a:ea typeface="Microsoft YaHei" panose="020B0503020204020204" pitchFamily="34" charset="-122"/>
                        </a:rPr>
                        <a:t> = 0.9633</a:t>
                      </a:r>
                      <a:endParaRPr lang="zh-CN" sz="1200" kern="100" dirty="0">
                        <a:effectLst/>
                        <a:latin typeface="Microsoft YaHei" panose="020B0503020204020204" pitchFamily="34" charset="-122"/>
                        <a:ea typeface="Microsoft YaHei" panose="020B0503020204020204" pitchFamily="34" charset="-122"/>
                        <a:cs typeface="Times New Roman (正文 CS 字体)"/>
                      </a:endParaRPr>
                    </a:p>
                  </a:txBody>
                  <a:tcPr marL="27146" marR="0" marT="0" marB="0" anchor="ctr"/>
                </a:tc>
                <a:extLst>
                  <a:ext uri="{0D108BD9-81ED-4DB2-BD59-A6C34878D82A}">
                    <a16:rowId xmlns:a16="http://schemas.microsoft.com/office/drawing/2014/main" val="3064022926"/>
                  </a:ext>
                </a:extLst>
              </a:tr>
            </a:tbl>
          </a:graphicData>
        </a:graphic>
      </p:graphicFrame>
      <p:sp>
        <p:nvSpPr>
          <p:cNvPr id="8" name="文本框 7">
            <a:extLst>
              <a:ext uri="{FF2B5EF4-FFF2-40B4-BE49-F238E27FC236}">
                <a16:creationId xmlns:a16="http://schemas.microsoft.com/office/drawing/2014/main" id="{B2234C68-EB01-4A48-85BD-EF86F104B436}"/>
              </a:ext>
            </a:extLst>
          </p:cNvPr>
          <p:cNvSpPr txBox="1"/>
          <p:nvPr/>
        </p:nvSpPr>
        <p:spPr>
          <a:xfrm>
            <a:off x="706960" y="5430788"/>
            <a:ext cx="7614980" cy="1156792"/>
          </a:xfrm>
          <a:prstGeom prst="rect">
            <a:avLst/>
          </a:prstGeom>
          <a:noFill/>
        </p:spPr>
        <p:txBody>
          <a:bodyPr wrap="square">
            <a:spAutoFit/>
          </a:bodyPr>
          <a:lstStyle/>
          <a:p>
            <a:pPr algn="just">
              <a:lnSpc>
                <a:spcPct val="150000"/>
              </a:lnSpc>
            </a:pPr>
            <a:r>
              <a:rPr lang="zh-CN" altLang="en-US" sz="1600" dirty="0">
                <a:effectLst/>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rPr>
              <a:t>TTCM can effectively distinguish the six types of trends in the test data set, and only errors appear in the recognition of a small number of increasing and upward shifts and decreasing and downward shifts. </a:t>
            </a:r>
            <a:endParaRPr lang="zh-CN"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6" name="图片 5">
            <a:extLst>
              <a:ext uri="{FF2B5EF4-FFF2-40B4-BE49-F238E27FC236}">
                <a16:creationId xmlns:a16="http://schemas.microsoft.com/office/drawing/2014/main" id="{15E79B93-7E73-AD4E-B1AC-DC541AF6E3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9328" y="435221"/>
            <a:ext cx="1612900" cy="508000"/>
          </a:xfrm>
          <a:prstGeom prst="rect">
            <a:avLst/>
          </a:prstGeom>
        </p:spPr>
      </p:pic>
      <p:sp>
        <p:nvSpPr>
          <p:cNvPr id="7" name="文本框 6">
            <a:extLst>
              <a:ext uri="{FF2B5EF4-FFF2-40B4-BE49-F238E27FC236}">
                <a16:creationId xmlns:a16="http://schemas.microsoft.com/office/drawing/2014/main" id="{25547607-1E05-CA4E-9D83-321B314107B2}"/>
              </a:ext>
            </a:extLst>
          </p:cNvPr>
          <p:cNvSpPr txBox="1"/>
          <p:nvPr/>
        </p:nvSpPr>
        <p:spPr>
          <a:xfrm>
            <a:off x="8581764" y="6410739"/>
            <a:ext cx="396262"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16</a:t>
            </a:r>
            <a:endParaRPr kumimoji="1" lang="zh-CN" altLang="en-US" sz="1400" dirty="0">
              <a:latin typeface="Microsoft YaHei" panose="020B0503020204020204" pitchFamily="34" charset="-122"/>
              <a:ea typeface="Microsoft YaHei" panose="020B0503020204020204" pitchFamily="34" charset="-122"/>
            </a:endParaRPr>
          </a:p>
        </p:txBody>
      </p:sp>
      <p:sp>
        <p:nvSpPr>
          <p:cNvPr id="9" name="矩形 8">
            <a:extLst>
              <a:ext uri="{FF2B5EF4-FFF2-40B4-BE49-F238E27FC236}">
                <a16:creationId xmlns:a16="http://schemas.microsoft.com/office/drawing/2014/main" id="{0B44EFBC-0633-1C45-81B7-C561751D06FC}"/>
              </a:ext>
            </a:extLst>
          </p:cNvPr>
          <p:cNvSpPr/>
          <p:nvPr/>
        </p:nvSpPr>
        <p:spPr>
          <a:xfrm>
            <a:off x="6257925" y="39756"/>
            <a:ext cx="2886075" cy="9301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1" name="Picture 2">
            <a:extLst>
              <a:ext uri="{FF2B5EF4-FFF2-40B4-BE49-F238E27FC236}">
                <a16:creationId xmlns:a16="http://schemas.microsoft.com/office/drawing/2014/main" id="{A62586E7-87B4-5F4E-A867-0E328941EF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6798" y="529594"/>
            <a:ext cx="2095522" cy="46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a:extLst>
              <a:ext uri="{FF2B5EF4-FFF2-40B4-BE49-F238E27FC236}">
                <a16:creationId xmlns:a16="http://schemas.microsoft.com/office/drawing/2014/main" id="{40A74E03-50A4-3846-8385-19D1E397F7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8672" y="16460"/>
            <a:ext cx="1485901" cy="468000"/>
          </a:xfrm>
          <a:prstGeom prst="rect">
            <a:avLst/>
          </a:prstGeom>
        </p:spPr>
      </p:pic>
      <p:sp>
        <p:nvSpPr>
          <p:cNvPr id="10" name="标题 6">
            <a:extLst>
              <a:ext uri="{FF2B5EF4-FFF2-40B4-BE49-F238E27FC236}">
                <a16:creationId xmlns:a16="http://schemas.microsoft.com/office/drawing/2014/main" id="{7C42EA5B-78CF-6C4F-8ECE-FC7A1180EC12}"/>
              </a:ext>
            </a:extLst>
          </p:cNvPr>
          <p:cNvSpPr>
            <a:spLocks noGrp="1"/>
          </p:cNvSpPr>
          <p:nvPr>
            <p:ph type="title"/>
          </p:nvPr>
        </p:nvSpPr>
        <p:spPr>
          <a:xfrm>
            <a:off x="929028" y="-279949"/>
            <a:ext cx="6516801" cy="1637790"/>
          </a:xfrm>
        </p:spPr>
        <p:txBody>
          <a:bodyPr>
            <a:normAutofit/>
          </a:bodyPr>
          <a:lstStyle/>
          <a:p>
            <a:r>
              <a:rPr lang="en-US" altLang="zh-CN" sz="2800" dirty="0">
                <a:latin typeface="Microsoft YaHei" panose="020B0503020204020204" pitchFamily="34" charset="-122"/>
                <a:ea typeface="Microsoft YaHei" panose="020B0503020204020204" pitchFamily="34" charset="-122"/>
              </a:rPr>
              <a:t>Model validation through time series standard dataset</a:t>
            </a:r>
            <a:endParaRPr lang="zh-CN" altLang="en-US" sz="32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63095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821BFCE-EE5D-BE49-B6B9-1E98F9A843DB}"/>
              </a:ext>
            </a:extLst>
          </p:cNvPr>
          <p:cNvSpPr txBox="1"/>
          <p:nvPr/>
        </p:nvSpPr>
        <p:spPr>
          <a:xfrm>
            <a:off x="464596" y="1098796"/>
            <a:ext cx="8236744" cy="1156792"/>
          </a:xfrm>
          <a:prstGeom prst="rect">
            <a:avLst/>
          </a:prstGeom>
          <a:noFill/>
        </p:spPr>
        <p:txBody>
          <a:bodyPr wrap="square">
            <a:spAutoFit/>
          </a:bodyPr>
          <a:lstStyle/>
          <a:p>
            <a:pPr indent="342884" algn="just">
              <a:lnSpc>
                <a:spcPct val="150000"/>
              </a:lnSpc>
            </a:pPr>
            <a:r>
              <a:rPr lang="en-US" altLang="zh-CN" sz="1600" kern="100" dirty="0">
                <a:latin typeface="Microsoft YaHei" panose="020B0503020204020204" pitchFamily="34" charset="-122"/>
                <a:ea typeface="Microsoft YaHei" panose="020B0503020204020204" pitchFamily="34" charset="-122"/>
                <a:cs typeface="Times New Roman" panose="02020603050405020304" pitchFamily="18" charset="0"/>
              </a:rPr>
              <a:t>Taking LIS as an example, this study collected data of </a:t>
            </a:r>
            <a:r>
              <a:rPr lang="en-US" altLang="zh-CN" sz="1600" b="1" kern="100" dirty="0">
                <a:latin typeface="Microsoft YaHei" panose="020B0503020204020204" pitchFamily="34" charset="-122"/>
                <a:ea typeface="Microsoft YaHei" panose="020B0503020204020204" pitchFamily="34" charset="-122"/>
                <a:cs typeface="Times New Roman" panose="02020603050405020304" pitchFamily="18" charset="0"/>
              </a:rPr>
              <a:t>38,932 </a:t>
            </a:r>
            <a:r>
              <a:rPr lang="en-US" altLang="zh-CN" sz="1600" kern="100" dirty="0">
                <a:latin typeface="Microsoft YaHei" panose="020B0503020204020204" pitchFamily="34" charset="-122"/>
                <a:ea typeface="Microsoft YaHei" panose="020B0503020204020204" pitchFamily="34" charset="-122"/>
                <a:cs typeface="Times New Roman" panose="02020603050405020304" pitchFamily="18" charset="0"/>
              </a:rPr>
              <a:t>papers published in SSCI journals from 2011 to 2020. After preprocessing, the number and frequency of keywords in each year are statistically.</a:t>
            </a:r>
            <a:endParaRPr lang="zh-CN" altLang="zh-CN" sz="1600" kern="100" dirty="0">
              <a:latin typeface="Microsoft YaHei" panose="020B0503020204020204" pitchFamily="34" charset="-122"/>
              <a:ea typeface="Microsoft YaHei" panose="020B0503020204020204" pitchFamily="34" charset="-122"/>
              <a:cs typeface="Times New Roman" panose="02020603050405020304" pitchFamily="18" charset="0"/>
            </a:endParaRPr>
          </a:p>
        </p:txBody>
      </p:sp>
      <p:graphicFrame>
        <p:nvGraphicFramePr>
          <p:cNvPr id="2" name="表格 1">
            <a:extLst>
              <a:ext uri="{FF2B5EF4-FFF2-40B4-BE49-F238E27FC236}">
                <a16:creationId xmlns:a16="http://schemas.microsoft.com/office/drawing/2014/main" id="{D8AEDD07-E977-2E4D-BC3A-C504941D0760}"/>
              </a:ext>
            </a:extLst>
          </p:cNvPr>
          <p:cNvGraphicFramePr>
            <a:graphicFrameLocks noGrp="1"/>
          </p:cNvGraphicFramePr>
          <p:nvPr>
            <p:extLst>
              <p:ext uri="{D42A27DB-BD31-4B8C-83A1-F6EECF244321}">
                <p14:modId xmlns:p14="http://schemas.microsoft.com/office/powerpoint/2010/main" val="2761780856"/>
              </p:ext>
            </p:extLst>
          </p:nvPr>
        </p:nvGraphicFramePr>
        <p:xfrm>
          <a:off x="602456" y="2319456"/>
          <a:ext cx="7979306" cy="3139453"/>
        </p:xfrm>
        <a:graphic>
          <a:graphicData uri="http://schemas.openxmlformats.org/drawingml/2006/table">
            <a:tbl>
              <a:tblPr firstRow="1" firstCol="1" bandRow="1">
                <a:tableStyleId>{72833802-FEF1-4C79-8D5D-14CF1EAF98D9}</a:tableStyleId>
              </a:tblPr>
              <a:tblGrid>
                <a:gridCol w="1621849">
                  <a:extLst>
                    <a:ext uri="{9D8B030D-6E8A-4147-A177-3AD203B41FA5}">
                      <a16:colId xmlns:a16="http://schemas.microsoft.com/office/drawing/2014/main" val="2553729445"/>
                    </a:ext>
                  </a:extLst>
                </a:gridCol>
                <a:gridCol w="1578536">
                  <a:extLst>
                    <a:ext uri="{9D8B030D-6E8A-4147-A177-3AD203B41FA5}">
                      <a16:colId xmlns:a16="http://schemas.microsoft.com/office/drawing/2014/main" val="3046065544"/>
                    </a:ext>
                  </a:extLst>
                </a:gridCol>
                <a:gridCol w="1621849">
                  <a:extLst>
                    <a:ext uri="{9D8B030D-6E8A-4147-A177-3AD203B41FA5}">
                      <a16:colId xmlns:a16="http://schemas.microsoft.com/office/drawing/2014/main" val="3915438844"/>
                    </a:ext>
                  </a:extLst>
                </a:gridCol>
                <a:gridCol w="1578536">
                  <a:extLst>
                    <a:ext uri="{9D8B030D-6E8A-4147-A177-3AD203B41FA5}">
                      <a16:colId xmlns:a16="http://schemas.microsoft.com/office/drawing/2014/main" val="2943367371"/>
                    </a:ext>
                  </a:extLst>
                </a:gridCol>
                <a:gridCol w="1578536">
                  <a:extLst>
                    <a:ext uri="{9D8B030D-6E8A-4147-A177-3AD203B41FA5}">
                      <a16:colId xmlns:a16="http://schemas.microsoft.com/office/drawing/2014/main" val="298158056"/>
                    </a:ext>
                  </a:extLst>
                </a:gridCol>
              </a:tblGrid>
              <a:tr h="275115">
                <a:tc>
                  <a:txBody>
                    <a:bodyPr/>
                    <a:lstStyle/>
                    <a:p>
                      <a:pPr indent="0" algn="ctr">
                        <a:lnSpc>
                          <a:spcPct val="110000"/>
                        </a:lnSpc>
                      </a:pPr>
                      <a:r>
                        <a:rPr lang="en-US" sz="1200" dirty="0">
                          <a:effectLst/>
                          <a:latin typeface="Microsoft YaHei" panose="020B0503020204020204" pitchFamily="34" charset="-122"/>
                          <a:ea typeface="Microsoft YaHei" panose="020B0503020204020204" pitchFamily="34" charset="-122"/>
                          <a:cs typeface="Times New Roman" panose="02020603050405020304" pitchFamily="18" charset="0"/>
                        </a:rPr>
                        <a:t>Year</a:t>
                      </a:r>
                      <a:endParaRPr lang="zh-CN" sz="12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36195" marR="36195" marT="0" marB="0" anchor="ctr"/>
                </a:tc>
                <a:tc>
                  <a:txBody>
                    <a:bodyPr/>
                    <a:lstStyle/>
                    <a:p>
                      <a:pPr indent="0" algn="ctr">
                        <a:lnSpc>
                          <a:spcPct val="110000"/>
                        </a:lnSpc>
                      </a:pPr>
                      <a:r>
                        <a:rPr lang="en-US" sz="1200" dirty="0">
                          <a:effectLst/>
                          <a:latin typeface="Microsoft YaHei" panose="020B0503020204020204" pitchFamily="34" charset="-122"/>
                          <a:ea typeface="Microsoft YaHei" panose="020B0503020204020204" pitchFamily="34" charset="-122"/>
                          <a:cs typeface="Times New Roman" panose="02020603050405020304" pitchFamily="18" charset="0"/>
                        </a:rPr>
                        <a:t>Number of papers</a:t>
                      </a:r>
                      <a:endParaRPr lang="zh-CN" sz="12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36195" marR="36195" marT="0" marB="0" anchor="ctr"/>
                </a:tc>
                <a:tc>
                  <a:txBody>
                    <a:bodyPr/>
                    <a:lstStyle/>
                    <a:p>
                      <a:pPr indent="0" algn="ctr">
                        <a:lnSpc>
                          <a:spcPct val="110000"/>
                        </a:lnSpc>
                      </a:pPr>
                      <a:r>
                        <a:rPr lang="en-US" sz="1200" dirty="0">
                          <a:effectLst/>
                          <a:latin typeface="Microsoft YaHei" panose="020B0503020204020204" pitchFamily="34" charset="-122"/>
                          <a:ea typeface="Microsoft YaHei" panose="020B0503020204020204" pitchFamily="34" charset="-122"/>
                          <a:cs typeface="Times New Roman" panose="02020603050405020304" pitchFamily="18" charset="0"/>
                        </a:rPr>
                        <a:t>Number of keywords</a:t>
                      </a:r>
                      <a:endParaRPr lang="zh-CN" sz="12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36195" marR="36195" marT="0" marB="0" anchor="ctr"/>
                </a:tc>
                <a:tc>
                  <a:txBody>
                    <a:bodyPr/>
                    <a:lstStyle/>
                    <a:p>
                      <a:pPr indent="0" algn="ctr">
                        <a:lnSpc>
                          <a:spcPct val="110000"/>
                        </a:lnSpc>
                      </a:pPr>
                      <a:r>
                        <a:rPr lang="en-US" sz="1200" dirty="0">
                          <a:effectLst/>
                          <a:latin typeface="Microsoft YaHei" panose="020B0503020204020204" pitchFamily="34" charset="-122"/>
                          <a:ea typeface="Microsoft YaHei" panose="020B0503020204020204" pitchFamily="34" charset="-122"/>
                          <a:cs typeface="Times New Roman" panose="02020603050405020304" pitchFamily="18" charset="0"/>
                        </a:rPr>
                        <a:t>Frequency of keywords</a:t>
                      </a:r>
                      <a:endParaRPr lang="zh-CN" sz="12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36195" marR="36195" marT="0" marB="0" anchor="ctr"/>
                </a:tc>
                <a:tc>
                  <a:txBody>
                    <a:bodyPr/>
                    <a:lstStyle/>
                    <a:p>
                      <a:pPr indent="0" algn="ctr">
                        <a:lnSpc>
                          <a:spcPct val="110000"/>
                        </a:lnSpc>
                      </a:pPr>
                      <a:r>
                        <a:rPr lang="en-US" sz="1200" dirty="0">
                          <a:effectLst/>
                          <a:latin typeface="Microsoft YaHei" panose="020B0503020204020204" pitchFamily="34" charset="-122"/>
                          <a:ea typeface="Microsoft YaHei" panose="020B0503020204020204" pitchFamily="34" charset="-122"/>
                          <a:cs typeface="Times New Roman" panose="02020603050405020304" pitchFamily="18" charset="0"/>
                        </a:rPr>
                        <a:t>Average word frequency</a:t>
                      </a:r>
                      <a:endParaRPr lang="zh-CN" sz="12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36195" marR="36195" marT="0" marB="0" anchor="ctr"/>
                </a:tc>
                <a:extLst>
                  <a:ext uri="{0D108BD9-81ED-4DB2-BD59-A6C34878D82A}">
                    <a16:rowId xmlns:a16="http://schemas.microsoft.com/office/drawing/2014/main" val="2560139900"/>
                  </a:ext>
                </a:extLst>
              </a:tr>
              <a:tr h="275115">
                <a:tc>
                  <a:txBody>
                    <a:bodyPr/>
                    <a:lstStyle/>
                    <a:p>
                      <a:pPr algn="ctr"/>
                      <a:r>
                        <a:rPr lang="en-US" sz="1200" kern="0">
                          <a:effectLst/>
                          <a:latin typeface="Microsoft YaHei" panose="020B0503020204020204" pitchFamily="34" charset="-122"/>
                          <a:ea typeface="Microsoft YaHei" panose="020B0503020204020204" pitchFamily="34" charset="-122"/>
                        </a:rPr>
                        <a:t>2011</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3298</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6324</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dirty="0">
                          <a:effectLst/>
                          <a:latin typeface="Microsoft YaHei" panose="020B0503020204020204" pitchFamily="34" charset="-122"/>
                          <a:ea typeface="Microsoft YaHei" panose="020B0503020204020204" pitchFamily="34" charset="-122"/>
                        </a:rPr>
                        <a:t>10706</a:t>
                      </a:r>
                      <a:endParaRPr lang="zh-CN" sz="1200" kern="100" dirty="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dirty="0">
                          <a:effectLst/>
                          <a:latin typeface="Microsoft YaHei" panose="020B0503020204020204" pitchFamily="34" charset="-122"/>
                          <a:ea typeface="Microsoft YaHei" panose="020B0503020204020204" pitchFamily="34" charset="-122"/>
                        </a:rPr>
                        <a:t>1.69</a:t>
                      </a:r>
                      <a:endParaRPr lang="zh-CN" sz="1200" kern="100" dirty="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extLst>
                  <a:ext uri="{0D108BD9-81ED-4DB2-BD59-A6C34878D82A}">
                    <a16:rowId xmlns:a16="http://schemas.microsoft.com/office/drawing/2014/main" val="2009597778"/>
                  </a:ext>
                </a:extLst>
              </a:tr>
              <a:tr h="275115">
                <a:tc>
                  <a:txBody>
                    <a:bodyPr/>
                    <a:lstStyle/>
                    <a:p>
                      <a:pPr algn="ctr"/>
                      <a:r>
                        <a:rPr lang="en-US" sz="1200" kern="0">
                          <a:effectLst/>
                          <a:latin typeface="Microsoft YaHei" panose="020B0503020204020204" pitchFamily="34" charset="-122"/>
                          <a:ea typeface="Microsoft YaHei" panose="020B0503020204020204" pitchFamily="34" charset="-122"/>
                        </a:rPr>
                        <a:t>2012</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3414</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7125</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12230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1.72</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extLst>
                  <a:ext uri="{0D108BD9-81ED-4DB2-BD59-A6C34878D82A}">
                    <a16:rowId xmlns:a16="http://schemas.microsoft.com/office/drawing/2014/main" val="392691001"/>
                  </a:ext>
                </a:extLst>
              </a:tr>
              <a:tr h="275115">
                <a:tc>
                  <a:txBody>
                    <a:bodyPr/>
                    <a:lstStyle/>
                    <a:p>
                      <a:pPr algn="ctr"/>
                      <a:r>
                        <a:rPr lang="en-US" sz="1200" kern="0">
                          <a:effectLst/>
                          <a:latin typeface="Microsoft YaHei" panose="020B0503020204020204" pitchFamily="34" charset="-122"/>
                          <a:ea typeface="Microsoft YaHei" panose="020B0503020204020204" pitchFamily="34" charset="-122"/>
                        </a:rPr>
                        <a:t>2013</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3618</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dirty="0">
                          <a:effectLst/>
                          <a:latin typeface="Microsoft YaHei" panose="020B0503020204020204" pitchFamily="34" charset="-122"/>
                          <a:ea typeface="Microsoft YaHei" panose="020B0503020204020204" pitchFamily="34" charset="-122"/>
                        </a:rPr>
                        <a:t>8087</a:t>
                      </a:r>
                      <a:endParaRPr lang="zh-CN" sz="1200" kern="100" dirty="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13876</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1.72</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extLst>
                  <a:ext uri="{0D108BD9-81ED-4DB2-BD59-A6C34878D82A}">
                    <a16:rowId xmlns:a16="http://schemas.microsoft.com/office/drawing/2014/main" val="4265692193"/>
                  </a:ext>
                </a:extLst>
              </a:tr>
              <a:tr h="275115">
                <a:tc>
                  <a:txBody>
                    <a:bodyPr/>
                    <a:lstStyle/>
                    <a:p>
                      <a:pPr algn="ctr"/>
                      <a:r>
                        <a:rPr lang="en-US" sz="1200" kern="0">
                          <a:effectLst/>
                          <a:latin typeface="Microsoft YaHei" panose="020B0503020204020204" pitchFamily="34" charset="-122"/>
                          <a:ea typeface="Microsoft YaHei" panose="020B0503020204020204" pitchFamily="34" charset="-122"/>
                        </a:rPr>
                        <a:t>2014</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3732</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8267</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14089</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1.7</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extLst>
                  <a:ext uri="{0D108BD9-81ED-4DB2-BD59-A6C34878D82A}">
                    <a16:rowId xmlns:a16="http://schemas.microsoft.com/office/drawing/2014/main" val="2304798032"/>
                  </a:ext>
                </a:extLst>
              </a:tr>
              <a:tr h="275115">
                <a:tc>
                  <a:txBody>
                    <a:bodyPr/>
                    <a:lstStyle/>
                    <a:p>
                      <a:pPr algn="ctr"/>
                      <a:r>
                        <a:rPr lang="en-US" sz="1200" kern="0">
                          <a:effectLst/>
                          <a:latin typeface="Microsoft YaHei" panose="020B0503020204020204" pitchFamily="34" charset="-122"/>
                          <a:ea typeface="Microsoft YaHei" panose="020B0503020204020204" pitchFamily="34" charset="-122"/>
                        </a:rPr>
                        <a:t>2015</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3822</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8806</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15546</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1.77</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extLst>
                  <a:ext uri="{0D108BD9-81ED-4DB2-BD59-A6C34878D82A}">
                    <a16:rowId xmlns:a16="http://schemas.microsoft.com/office/drawing/2014/main" val="1046099303"/>
                  </a:ext>
                </a:extLst>
              </a:tr>
              <a:tr h="275115">
                <a:tc>
                  <a:txBody>
                    <a:bodyPr/>
                    <a:lstStyle/>
                    <a:p>
                      <a:pPr algn="ctr"/>
                      <a:r>
                        <a:rPr lang="en-US" sz="1200" kern="0">
                          <a:effectLst/>
                          <a:latin typeface="Microsoft YaHei" panose="020B0503020204020204" pitchFamily="34" charset="-122"/>
                          <a:ea typeface="Microsoft YaHei" panose="020B0503020204020204" pitchFamily="34" charset="-122"/>
                        </a:rPr>
                        <a:t>2016</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4155</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10082</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17922</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1.78</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extLst>
                  <a:ext uri="{0D108BD9-81ED-4DB2-BD59-A6C34878D82A}">
                    <a16:rowId xmlns:a16="http://schemas.microsoft.com/office/drawing/2014/main" val="808921372"/>
                  </a:ext>
                </a:extLst>
              </a:tr>
              <a:tr h="275115">
                <a:tc>
                  <a:txBody>
                    <a:bodyPr/>
                    <a:lstStyle/>
                    <a:p>
                      <a:pPr algn="ctr"/>
                      <a:r>
                        <a:rPr lang="en-US" sz="1200" kern="0">
                          <a:effectLst/>
                          <a:latin typeface="Microsoft YaHei" panose="020B0503020204020204" pitchFamily="34" charset="-122"/>
                          <a:ea typeface="Microsoft YaHei" panose="020B0503020204020204" pitchFamily="34" charset="-122"/>
                        </a:rPr>
                        <a:t>2017</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4139</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10156</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17273</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1.7</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extLst>
                  <a:ext uri="{0D108BD9-81ED-4DB2-BD59-A6C34878D82A}">
                    <a16:rowId xmlns:a16="http://schemas.microsoft.com/office/drawing/2014/main" val="2093748916"/>
                  </a:ext>
                </a:extLst>
              </a:tr>
              <a:tr h="275115">
                <a:tc>
                  <a:txBody>
                    <a:bodyPr/>
                    <a:lstStyle/>
                    <a:p>
                      <a:pPr algn="ctr"/>
                      <a:r>
                        <a:rPr lang="en-US" sz="1200" kern="0">
                          <a:effectLst/>
                          <a:latin typeface="Microsoft YaHei" panose="020B0503020204020204" pitchFamily="34" charset="-122"/>
                          <a:ea typeface="Microsoft YaHei" panose="020B0503020204020204" pitchFamily="34" charset="-122"/>
                        </a:rPr>
                        <a:t>2018</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4079</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10632</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17894</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1.68</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extLst>
                  <a:ext uri="{0D108BD9-81ED-4DB2-BD59-A6C34878D82A}">
                    <a16:rowId xmlns:a16="http://schemas.microsoft.com/office/drawing/2014/main" val="1777478141"/>
                  </a:ext>
                </a:extLst>
              </a:tr>
              <a:tr h="275115">
                <a:tc>
                  <a:txBody>
                    <a:bodyPr/>
                    <a:lstStyle/>
                    <a:p>
                      <a:pPr algn="ctr"/>
                      <a:r>
                        <a:rPr lang="en-US" sz="1200" kern="0">
                          <a:effectLst/>
                          <a:latin typeface="Microsoft YaHei" panose="020B0503020204020204" pitchFamily="34" charset="-122"/>
                          <a:ea typeface="Microsoft YaHei" panose="020B0503020204020204" pitchFamily="34" charset="-122"/>
                        </a:rPr>
                        <a:t>2019</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4205</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11034</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18917</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1.71</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extLst>
                  <a:ext uri="{0D108BD9-81ED-4DB2-BD59-A6C34878D82A}">
                    <a16:rowId xmlns:a16="http://schemas.microsoft.com/office/drawing/2014/main" val="3262000691"/>
                  </a:ext>
                </a:extLst>
              </a:tr>
              <a:tr h="275115">
                <a:tc>
                  <a:txBody>
                    <a:bodyPr/>
                    <a:lstStyle/>
                    <a:p>
                      <a:pPr algn="ctr"/>
                      <a:r>
                        <a:rPr lang="en-US" sz="1200" kern="0">
                          <a:effectLst/>
                          <a:latin typeface="Microsoft YaHei" panose="020B0503020204020204" pitchFamily="34" charset="-122"/>
                          <a:ea typeface="Microsoft YaHei" panose="020B0503020204020204" pitchFamily="34" charset="-122"/>
                        </a:rPr>
                        <a:t>2020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4470</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dirty="0">
                          <a:effectLst/>
                          <a:latin typeface="Microsoft YaHei" panose="020B0503020204020204" pitchFamily="34" charset="-122"/>
                          <a:ea typeface="Microsoft YaHei" panose="020B0503020204020204" pitchFamily="34" charset="-122"/>
                        </a:rPr>
                        <a:t>12270</a:t>
                      </a:r>
                      <a:endParaRPr lang="zh-CN" sz="1200" kern="100" dirty="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a:effectLst/>
                          <a:latin typeface="Microsoft YaHei" panose="020B0503020204020204" pitchFamily="34" charset="-122"/>
                          <a:ea typeface="Microsoft YaHei" panose="020B0503020204020204" pitchFamily="34" charset="-122"/>
                        </a:rPr>
                        <a:t>21215</a:t>
                      </a:r>
                      <a:endParaRPr lang="zh-CN" sz="1200" kern="10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tc>
                  <a:txBody>
                    <a:bodyPr/>
                    <a:lstStyle/>
                    <a:p>
                      <a:pPr algn="ctr"/>
                      <a:r>
                        <a:rPr lang="en-US" sz="1200" kern="0" dirty="0">
                          <a:effectLst/>
                          <a:latin typeface="Microsoft YaHei" panose="020B0503020204020204" pitchFamily="34" charset="-122"/>
                          <a:ea typeface="Microsoft YaHei" panose="020B0503020204020204" pitchFamily="34" charset="-122"/>
                        </a:rPr>
                        <a:t>1.73</a:t>
                      </a:r>
                      <a:endParaRPr lang="zh-CN" sz="1200" kern="100" dirty="0">
                        <a:effectLst/>
                        <a:latin typeface="Microsoft YaHei" panose="020B0503020204020204" pitchFamily="34" charset="-122"/>
                        <a:ea typeface="Microsoft YaHei" panose="020B0503020204020204" pitchFamily="34" charset="-122"/>
                        <a:cs typeface="Times New Roman (正文 CS 字体)"/>
                      </a:endParaRPr>
                    </a:p>
                  </a:txBody>
                  <a:tcPr marL="51435" marR="51435" marT="0" marB="0" anchor="ctr"/>
                </a:tc>
                <a:extLst>
                  <a:ext uri="{0D108BD9-81ED-4DB2-BD59-A6C34878D82A}">
                    <a16:rowId xmlns:a16="http://schemas.microsoft.com/office/drawing/2014/main" val="615207474"/>
                  </a:ext>
                </a:extLst>
              </a:tr>
            </a:tbl>
          </a:graphicData>
        </a:graphic>
      </p:graphicFrame>
      <p:pic>
        <p:nvPicPr>
          <p:cNvPr id="5" name="图片 4">
            <a:extLst>
              <a:ext uri="{FF2B5EF4-FFF2-40B4-BE49-F238E27FC236}">
                <a16:creationId xmlns:a16="http://schemas.microsoft.com/office/drawing/2014/main" id="{5A4E016E-8327-CD45-BACD-8C728FD45D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9328" y="435221"/>
            <a:ext cx="1612900" cy="508000"/>
          </a:xfrm>
          <a:prstGeom prst="rect">
            <a:avLst/>
          </a:prstGeom>
        </p:spPr>
      </p:pic>
      <p:sp>
        <p:nvSpPr>
          <p:cNvPr id="6" name="文本框 5">
            <a:extLst>
              <a:ext uri="{FF2B5EF4-FFF2-40B4-BE49-F238E27FC236}">
                <a16:creationId xmlns:a16="http://schemas.microsoft.com/office/drawing/2014/main" id="{38D4120C-B149-454B-83B5-464E6D54D9CE}"/>
              </a:ext>
            </a:extLst>
          </p:cNvPr>
          <p:cNvSpPr txBox="1"/>
          <p:nvPr/>
        </p:nvSpPr>
        <p:spPr>
          <a:xfrm>
            <a:off x="8581764" y="6410739"/>
            <a:ext cx="396262"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17</a:t>
            </a:r>
            <a:endParaRPr kumimoji="1" lang="zh-CN" altLang="en-US" sz="1400" dirty="0">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E4F352C1-9513-5249-9FD1-A8A3E744A1AD}"/>
              </a:ext>
            </a:extLst>
          </p:cNvPr>
          <p:cNvSpPr txBox="1"/>
          <p:nvPr/>
        </p:nvSpPr>
        <p:spPr>
          <a:xfrm>
            <a:off x="763752" y="5458909"/>
            <a:ext cx="7803918" cy="1341457"/>
          </a:xfrm>
          <a:prstGeom prst="rect">
            <a:avLst/>
          </a:prstGeom>
          <a:noFill/>
        </p:spPr>
        <p:txBody>
          <a:bodyPr wrap="square">
            <a:spAutoFit/>
          </a:bodyPr>
          <a:lstStyle/>
          <a:p>
            <a:pPr marL="285750" indent="-285750">
              <a:lnSpc>
                <a:spcPct val="130000"/>
              </a:lnSpc>
              <a:buFont typeface="Wingdings" pitchFamily="2" charset="2"/>
              <a:buChar char="l"/>
            </a:pPr>
            <a:r>
              <a:rPr lang="en-US" altLang="zh-CN" sz="1600" dirty="0">
                <a:latin typeface="Microsoft YaHei" panose="020B0503020204020204" pitchFamily="34" charset="-122"/>
                <a:ea typeface="Microsoft YaHei" panose="020B0503020204020204" pitchFamily="34" charset="-122"/>
                <a:cs typeface="Times New Roman (正文 CS 字体)"/>
              </a:rPr>
              <a:t>A total of </a:t>
            </a:r>
            <a:r>
              <a:rPr lang="en-US" altLang="zh-CN" sz="1600" b="1" dirty="0">
                <a:latin typeface="Microsoft YaHei" panose="020B0503020204020204" pitchFamily="34" charset="-122"/>
                <a:ea typeface="Microsoft YaHei" panose="020B0503020204020204" pitchFamily="34" charset="-122"/>
                <a:cs typeface="Times New Roman (正文 CS 字体)"/>
              </a:rPr>
              <a:t>1,952 </a:t>
            </a:r>
            <a:r>
              <a:rPr lang="en-US" altLang="zh-CN" sz="1600" dirty="0">
                <a:latin typeface="Microsoft YaHei" panose="020B0503020204020204" pitchFamily="34" charset="-122"/>
                <a:ea typeface="Microsoft YaHei" panose="020B0503020204020204" pitchFamily="34" charset="-122"/>
                <a:cs typeface="Times New Roman (正文 CS 字体)"/>
              </a:rPr>
              <a:t>high-frequency words from 2011 to 2020 were screened for cluster analysis</a:t>
            </a:r>
          </a:p>
          <a:p>
            <a:pPr marL="285750" indent="-285750">
              <a:lnSpc>
                <a:spcPct val="130000"/>
              </a:lnSpc>
              <a:buFont typeface="Wingdings" pitchFamily="2" charset="2"/>
              <a:buChar char="l"/>
            </a:pPr>
            <a:r>
              <a:rPr lang="en-US" altLang="zh-CN" sz="1600" dirty="0">
                <a:latin typeface="Microsoft YaHei" panose="020B0503020204020204" pitchFamily="34" charset="-122"/>
                <a:ea typeface="Microsoft YaHei" panose="020B0503020204020204" pitchFamily="34" charset="-122"/>
              </a:rPr>
              <a:t>Following the principle of low, the study set </a:t>
            </a:r>
            <a:r>
              <a:rPr lang="el-GR" altLang="zh-CN" sz="1600" b="1" dirty="0">
                <a:latin typeface="Microsoft YaHei" panose="020B0503020204020204" pitchFamily="34" charset="-122"/>
                <a:ea typeface="Microsoft YaHei" panose="020B0503020204020204" pitchFamily="34" charset="-122"/>
              </a:rPr>
              <a:t>λ </a:t>
            </a:r>
            <a:r>
              <a:rPr lang="en-US" altLang="zh-CN" sz="1600" b="1" dirty="0">
                <a:latin typeface="Microsoft YaHei" panose="020B0503020204020204" pitchFamily="34" charset="-122"/>
                <a:ea typeface="Microsoft YaHei" panose="020B0503020204020204" pitchFamily="34" charset="-122"/>
              </a:rPr>
              <a:t>to 3 </a:t>
            </a:r>
            <a:r>
              <a:rPr lang="en-US" altLang="zh-CN" sz="1600" dirty="0">
                <a:latin typeface="Microsoft YaHei" panose="020B0503020204020204" pitchFamily="34" charset="-122"/>
                <a:ea typeface="Microsoft YaHei" panose="020B0503020204020204" pitchFamily="34" charset="-122"/>
              </a:rPr>
              <a:t>and the number of clusters </a:t>
            </a:r>
            <a:r>
              <a:rPr lang="en-US" altLang="zh-CN" sz="1600" b="1" dirty="0">
                <a:latin typeface="Microsoft YaHei" panose="020B0503020204020204" pitchFamily="34" charset="-122"/>
                <a:ea typeface="Microsoft YaHei" panose="020B0503020204020204" pitchFamily="34" charset="-122"/>
              </a:rPr>
              <a:t>k to 5 </a:t>
            </a:r>
            <a:r>
              <a:rPr lang="en-US" altLang="zh-CN" sz="1600" dirty="0">
                <a:latin typeface="Microsoft YaHei" panose="020B0503020204020204" pitchFamily="34" charset="-122"/>
                <a:ea typeface="Microsoft YaHei" panose="020B0503020204020204" pitchFamily="34" charset="-122"/>
              </a:rPr>
              <a:t>for the TTCM</a:t>
            </a:r>
          </a:p>
        </p:txBody>
      </p:sp>
      <p:sp>
        <p:nvSpPr>
          <p:cNvPr id="9" name="矩形 8">
            <a:extLst>
              <a:ext uri="{FF2B5EF4-FFF2-40B4-BE49-F238E27FC236}">
                <a16:creationId xmlns:a16="http://schemas.microsoft.com/office/drawing/2014/main" id="{04506536-A51B-234A-9D00-5201F0E15CBD}"/>
              </a:ext>
            </a:extLst>
          </p:cNvPr>
          <p:cNvSpPr/>
          <p:nvPr/>
        </p:nvSpPr>
        <p:spPr>
          <a:xfrm>
            <a:off x="6257925" y="39756"/>
            <a:ext cx="2886075" cy="9301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1" name="Picture 2">
            <a:extLst>
              <a:ext uri="{FF2B5EF4-FFF2-40B4-BE49-F238E27FC236}">
                <a16:creationId xmlns:a16="http://schemas.microsoft.com/office/drawing/2014/main" id="{22A197FF-0E4F-0848-B48E-EBAED3466F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6798" y="529594"/>
            <a:ext cx="2095522" cy="46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a:extLst>
              <a:ext uri="{FF2B5EF4-FFF2-40B4-BE49-F238E27FC236}">
                <a16:creationId xmlns:a16="http://schemas.microsoft.com/office/drawing/2014/main" id="{AA432CD3-E09E-C649-B149-CF93E14FD4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8672" y="16460"/>
            <a:ext cx="1485901" cy="468000"/>
          </a:xfrm>
          <a:prstGeom prst="rect">
            <a:avLst/>
          </a:prstGeom>
        </p:spPr>
      </p:pic>
      <p:sp>
        <p:nvSpPr>
          <p:cNvPr id="10" name="标题 6">
            <a:extLst>
              <a:ext uri="{FF2B5EF4-FFF2-40B4-BE49-F238E27FC236}">
                <a16:creationId xmlns:a16="http://schemas.microsoft.com/office/drawing/2014/main" id="{F344B651-1C80-944C-8733-A8BBD949181D}"/>
              </a:ext>
            </a:extLst>
          </p:cNvPr>
          <p:cNvSpPr>
            <a:spLocks noGrp="1"/>
          </p:cNvSpPr>
          <p:nvPr>
            <p:ph type="title"/>
          </p:nvPr>
        </p:nvSpPr>
        <p:spPr>
          <a:xfrm>
            <a:off x="929028" y="-279949"/>
            <a:ext cx="6516801" cy="1637790"/>
          </a:xfrm>
        </p:spPr>
        <p:txBody>
          <a:bodyPr>
            <a:normAutofit/>
          </a:bodyPr>
          <a:lstStyle/>
          <a:p>
            <a:r>
              <a:rPr lang="en-US" altLang="zh-CN" sz="2800" dirty="0">
                <a:latin typeface="Microsoft YaHei" panose="020B0503020204020204" pitchFamily="34" charset="-122"/>
                <a:ea typeface="Microsoft YaHei" panose="020B0503020204020204" pitchFamily="34" charset="-122"/>
              </a:rPr>
              <a:t>Temporal trend clustering through word frequency time series</a:t>
            </a:r>
            <a:endParaRPr lang="zh-CN" altLang="en-US" sz="32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36842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A607A25-CFF4-F241-A517-272B44114F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531" y="1551037"/>
            <a:ext cx="5411669" cy="4062011"/>
          </a:xfrm>
          <a:prstGeom prst="rect">
            <a:avLst/>
          </a:prstGeom>
        </p:spPr>
      </p:pic>
      <p:sp>
        <p:nvSpPr>
          <p:cNvPr id="6" name="文本框 5">
            <a:extLst>
              <a:ext uri="{FF2B5EF4-FFF2-40B4-BE49-F238E27FC236}">
                <a16:creationId xmlns:a16="http://schemas.microsoft.com/office/drawing/2014/main" id="{8A35DFB4-570E-514C-BE26-904CFDF7DB7F}"/>
              </a:ext>
            </a:extLst>
          </p:cNvPr>
          <p:cNvSpPr txBox="1"/>
          <p:nvPr/>
        </p:nvSpPr>
        <p:spPr>
          <a:xfrm>
            <a:off x="658370" y="5695114"/>
            <a:ext cx="4957830" cy="646331"/>
          </a:xfrm>
          <a:prstGeom prst="rect">
            <a:avLst/>
          </a:prstGeom>
          <a:noFill/>
        </p:spPr>
        <p:txBody>
          <a:bodyPr wrap="square">
            <a:spAutoFit/>
          </a:bodyPr>
          <a:lstStyle/>
          <a:p>
            <a:r>
              <a:rPr lang="en-US" altLang="zh-CN" sz="1800" dirty="0">
                <a:effectLst/>
                <a:latin typeface="Libertinus Serif"/>
                <a:ea typeface="Times New Roman" panose="02020603050405020304" pitchFamily="18" charset="0"/>
                <a:cs typeface="Times New Roman" panose="02020603050405020304" pitchFamily="18" charset="0"/>
              </a:rPr>
              <a:t>Part of words with </a:t>
            </a:r>
            <a:r>
              <a:rPr lang="en-US" altLang="zh-CN" sz="1800" b="1" dirty="0">
                <a:effectLst/>
                <a:latin typeface="Libertinus Serif"/>
                <a:ea typeface="Times New Roman" panose="02020603050405020304" pitchFamily="18" charset="0"/>
                <a:cs typeface="Times New Roman" panose="02020603050405020304" pitchFamily="18" charset="0"/>
              </a:rPr>
              <a:t>burst trend </a:t>
            </a:r>
            <a:r>
              <a:rPr lang="en-US" altLang="zh-CN" sz="1800" dirty="0">
                <a:effectLst/>
                <a:latin typeface="Libertinus Serif"/>
                <a:ea typeface="Times New Roman" panose="02020603050405020304" pitchFamily="18" charset="0"/>
                <a:cs typeface="Times New Roman" panose="02020603050405020304" pitchFamily="18" charset="0"/>
              </a:rPr>
              <a:t>in word frequency series (</a:t>
            </a:r>
            <a:r>
              <a:rPr lang="en-US" altLang="zh-CN" sz="1800" b="1" dirty="0">
                <a:effectLst/>
                <a:latin typeface="Libertinus Serif"/>
                <a:ea typeface="Times New Roman" panose="02020603050405020304" pitchFamily="18" charset="0"/>
                <a:cs typeface="Times New Roman" panose="02020603050405020304" pitchFamily="18" charset="0"/>
              </a:rPr>
              <a:t>emerging words</a:t>
            </a:r>
            <a:r>
              <a:rPr lang="en-US" altLang="zh-CN" sz="1800" dirty="0">
                <a:effectLst/>
                <a:latin typeface="Libertinus Serif"/>
                <a:ea typeface="Times New Roman" panose="02020603050405020304" pitchFamily="18" charset="0"/>
                <a:cs typeface="Times New Roman" panose="02020603050405020304" pitchFamily="18" charset="0"/>
              </a:rPr>
              <a:t>)</a:t>
            </a:r>
            <a:r>
              <a:rPr lang="zh-CN" altLang="zh-CN" sz="1600" dirty="0">
                <a:effectLst/>
              </a:rPr>
              <a:t> </a:t>
            </a:r>
            <a:endParaRPr lang="zh-CN" altLang="en-US" sz="1600" dirty="0">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C4330C62-7A4C-2B4B-8F29-BF225A91F17A}"/>
              </a:ext>
            </a:extLst>
          </p:cNvPr>
          <p:cNvSpPr txBox="1"/>
          <p:nvPr/>
        </p:nvSpPr>
        <p:spPr>
          <a:xfrm>
            <a:off x="5705140" y="1357841"/>
            <a:ext cx="3234329" cy="4862421"/>
          </a:xfrm>
          <a:prstGeom prst="rect">
            <a:avLst/>
          </a:prstGeom>
          <a:noFill/>
        </p:spPr>
        <p:txBody>
          <a:bodyPr wrap="square">
            <a:spAutoFit/>
          </a:bodyPr>
          <a:lstStyle/>
          <a:p>
            <a:pPr algn="just">
              <a:lnSpc>
                <a:spcPct val="130000"/>
              </a:lnSpc>
            </a:pPr>
            <a:r>
              <a:rPr lang="en-US" altLang="zh-CN" sz="1600" kern="100" dirty="0">
                <a:latin typeface="Microsoft YaHei" panose="020B0503020204020204" pitchFamily="34" charset="-122"/>
                <a:ea typeface="Microsoft YaHei" panose="020B0503020204020204" pitchFamily="34" charset="-122"/>
                <a:cs typeface="Times New Roman (正文 CS 字体)"/>
              </a:rPr>
              <a:t>In the clustering results of temporal trend of word frequency, the first kind of trend can be summarized as the </a:t>
            </a:r>
            <a:r>
              <a:rPr lang="en-US" altLang="zh-CN" sz="1600" b="1" kern="100" dirty="0">
                <a:latin typeface="Microsoft YaHei" panose="020B0503020204020204" pitchFamily="34" charset="-122"/>
                <a:ea typeface="Microsoft YaHei" panose="020B0503020204020204" pitchFamily="34" charset="-122"/>
                <a:cs typeface="Times New Roman (正文 CS 字体)"/>
              </a:rPr>
              <a:t>burst trend</a:t>
            </a:r>
            <a:r>
              <a:rPr lang="en-US" altLang="zh-CN" sz="1600" kern="100" dirty="0">
                <a:latin typeface="Microsoft YaHei" panose="020B0503020204020204" pitchFamily="34" charset="-122"/>
                <a:ea typeface="Microsoft YaHei" panose="020B0503020204020204" pitchFamily="34" charset="-122"/>
                <a:cs typeface="Times New Roman (正文 CS 字体)"/>
              </a:rPr>
              <a:t>. The obvious characteristic of this kind of trend is that the word frequency of keywords is low in the early and middle period of the whole-time span, but the term frequency shows a trend of </a:t>
            </a:r>
            <a:r>
              <a:rPr lang="en-US" altLang="zh-CN" sz="1600" b="1" kern="100" dirty="0">
                <a:latin typeface="Microsoft YaHei" panose="020B0503020204020204" pitchFamily="34" charset="-122"/>
                <a:ea typeface="Microsoft YaHei" panose="020B0503020204020204" pitchFamily="34" charset="-122"/>
                <a:cs typeface="Times New Roman (正文 CS 字体)"/>
              </a:rPr>
              <a:t>rapid rise in the middle and later periods</a:t>
            </a:r>
            <a:r>
              <a:rPr lang="en-US" altLang="zh-CN" sz="1600" kern="100" dirty="0">
                <a:latin typeface="Microsoft YaHei" panose="020B0503020204020204" pitchFamily="34" charset="-122"/>
                <a:ea typeface="Microsoft YaHei" panose="020B0503020204020204" pitchFamily="34" charset="-122"/>
                <a:cs typeface="Times New Roman (正文 CS 字体)"/>
              </a:rPr>
              <a:t>. A</a:t>
            </a:r>
            <a:r>
              <a:rPr lang="zh-CN" altLang="en-US" sz="1600" kern="100" dirty="0">
                <a:latin typeface="Microsoft YaHei" panose="020B0503020204020204" pitchFamily="34" charset="-122"/>
                <a:ea typeface="Microsoft YaHei" panose="020B0503020204020204" pitchFamily="34" charset="-122"/>
                <a:cs typeface="Times New Roman (正文 CS 字体)"/>
              </a:rPr>
              <a:t> </a:t>
            </a:r>
            <a:r>
              <a:rPr lang="en-US" altLang="zh-CN" sz="1600" kern="100" dirty="0">
                <a:latin typeface="Microsoft YaHei" panose="020B0503020204020204" pitchFamily="34" charset="-122"/>
                <a:ea typeface="Microsoft YaHei" panose="020B0503020204020204" pitchFamily="34" charset="-122"/>
                <a:cs typeface="Times New Roman (正文 CS 字体)"/>
              </a:rPr>
              <a:t>total of </a:t>
            </a:r>
            <a:r>
              <a:rPr lang="en-US" altLang="zh-CN" sz="1600" b="1" kern="100" dirty="0">
                <a:latin typeface="Microsoft YaHei" panose="020B0503020204020204" pitchFamily="34" charset="-122"/>
                <a:ea typeface="Microsoft YaHei" panose="020B0503020204020204" pitchFamily="34" charset="-122"/>
                <a:cs typeface="Times New Roman (正文 CS 字体)"/>
              </a:rPr>
              <a:t>30</a:t>
            </a:r>
            <a:r>
              <a:rPr lang="en-US" altLang="zh-CN" sz="1600" kern="100" dirty="0">
                <a:latin typeface="Microsoft YaHei" panose="020B0503020204020204" pitchFamily="34" charset="-122"/>
                <a:ea typeface="Microsoft YaHei" panose="020B0503020204020204" pitchFamily="34" charset="-122"/>
                <a:cs typeface="Times New Roman (正文 CS 字体)"/>
              </a:rPr>
              <a:t> keywords are clustered as such trend.</a:t>
            </a:r>
            <a:endParaRPr lang="zh-CN" altLang="zh-CN" sz="1600" kern="100" dirty="0">
              <a:latin typeface="Microsoft YaHei" panose="020B0503020204020204" pitchFamily="34" charset="-122"/>
              <a:ea typeface="Microsoft YaHei" panose="020B0503020204020204" pitchFamily="34" charset="-122"/>
              <a:cs typeface="Times New Roman (正文 CS 字体)"/>
            </a:endParaRPr>
          </a:p>
        </p:txBody>
      </p:sp>
      <p:pic>
        <p:nvPicPr>
          <p:cNvPr id="9" name="图片 8">
            <a:extLst>
              <a:ext uri="{FF2B5EF4-FFF2-40B4-BE49-F238E27FC236}">
                <a16:creationId xmlns:a16="http://schemas.microsoft.com/office/drawing/2014/main" id="{D4D0D11B-FE06-5849-81CD-E05BBF4133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9328" y="435221"/>
            <a:ext cx="1612900" cy="508000"/>
          </a:xfrm>
          <a:prstGeom prst="rect">
            <a:avLst/>
          </a:prstGeom>
        </p:spPr>
      </p:pic>
      <p:sp>
        <p:nvSpPr>
          <p:cNvPr id="11" name="文本框 10">
            <a:extLst>
              <a:ext uri="{FF2B5EF4-FFF2-40B4-BE49-F238E27FC236}">
                <a16:creationId xmlns:a16="http://schemas.microsoft.com/office/drawing/2014/main" id="{29280BA5-A9F3-484C-A675-425EAC009227}"/>
              </a:ext>
            </a:extLst>
          </p:cNvPr>
          <p:cNvSpPr txBox="1"/>
          <p:nvPr/>
        </p:nvSpPr>
        <p:spPr>
          <a:xfrm>
            <a:off x="8581764" y="6410739"/>
            <a:ext cx="396262"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18</a:t>
            </a:r>
            <a:endParaRPr kumimoji="1" lang="zh-CN" altLang="en-US" sz="1400" dirty="0">
              <a:latin typeface="Microsoft YaHei" panose="020B0503020204020204" pitchFamily="34" charset="-122"/>
              <a:ea typeface="Microsoft YaHei" panose="020B0503020204020204" pitchFamily="34" charset="-122"/>
            </a:endParaRPr>
          </a:p>
        </p:txBody>
      </p:sp>
      <p:sp>
        <p:nvSpPr>
          <p:cNvPr id="12" name="矩形 11">
            <a:extLst>
              <a:ext uri="{FF2B5EF4-FFF2-40B4-BE49-F238E27FC236}">
                <a16:creationId xmlns:a16="http://schemas.microsoft.com/office/drawing/2014/main" id="{A91987CA-D978-374C-835F-AEC6230E319E}"/>
              </a:ext>
            </a:extLst>
          </p:cNvPr>
          <p:cNvSpPr/>
          <p:nvPr/>
        </p:nvSpPr>
        <p:spPr>
          <a:xfrm>
            <a:off x="6257925" y="39756"/>
            <a:ext cx="2886075" cy="9301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3" name="Picture 2">
            <a:extLst>
              <a:ext uri="{FF2B5EF4-FFF2-40B4-BE49-F238E27FC236}">
                <a16:creationId xmlns:a16="http://schemas.microsoft.com/office/drawing/2014/main" id="{C0FCE105-C5E3-374E-B481-28472D9C9A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6798" y="529594"/>
            <a:ext cx="2095522" cy="468000"/>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id="{AF205B31-A3E7-BC45-AEAB-AD02CC9426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8672" y="16460"/>
            <a:ext cx="1485901" cy="468000"/>
          </a:xfrm>
          <a:prstGeom prst="rect">
            <a:avLst/>
          </a:prstGeom>
        </p:spPr>
      </p:pic>
      <p:sp>
        <p:nvSpPr>
          <p:cNvPr id="10" name="标题 6">
            <a:extLst>
              <a:ext uri="{FF2B5EF4-FFF2-40B4-BE49-F238E27FC236}">
                <a16:creationId xmlns:a16="http://schemas.microsoft.com/office/drawing/2014/main" id="{46D6AB36-E70C-E14D-AD40-46AE97AD4316}"/>
              </a:ext>
            </a:extLst>
          </p:cNvPr>
          <p:cNvSpPr>
            <a:spLocks noGrp="1"/>
          </p:cNvSpPr>
          <p:nvPr>
            <p:ph type="title"/>
          </p:nvPr>
        </p:nvSpPr>
        <p:spPr>
          <a:xfrm>
            <a:off x="929028" y="-279949"/>
            <a:ext cx="6516801" cy="1637790"/>
          </a:xfrm>
        </p:spPr>
        <p:txBody>
          <a:bodyPr>
            <a:normAutofit/>
          </a:bodyPr>
          <a:lstStyle/>
          <a:p>
            <a:r>
              <a:rPr lang="en-US" altLang="zh-CN" sz="2800" dirty="0">
                <a:latin typeface="Microsoft YaHei" panose="020B0503020204020204" pitchFamily="34" charset="-122"/>
                <a:ea typeface="Microsoft YaHei" panose="020B0503020204020204" pitchFamily="34" charset="-122"/>
              </a:rPr>
              <a:t>Temporal trend clustering through word frequency time series</a:t>
            </a:r>
            <a:endParaRPr lang="zh-CN" altLang="en-US" sz="32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70808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C4330C62-7A4C-2B4B-8F29-BF225A91F17A}"/>
              </a:ext>
            </a:extLst>
          </p:cNvPr>
          <p:cNvSpPr txBox="1"/>
          <p:nvPr/>
        </p:nvSpPr>
        <p:spPr>
          <a:xfrm>
            <a:off x="5686602" y="1803058"/>
            <a:ext cx="3234329" cy="3902158"/>
          </a:xfrm>
          <a:prstGeom prst="rect">
            <a:avLst/>
          </a:prstGeom>
          <a:noFill/>
        </p:spPr>
        <p:txBody>
          <a:bodyPr wrap="square">
            <a:spAutoFit/>
          </a:bodyPr>
          <a:lstStyle/>
          <a:p>
            <a:pPr algn="just">
              <a:lnSpc>
                <a:spcPct val="130000"/>
              </a:lnSpc>
            </a:pPr>
            <a:r>
              <a:rPr lang="en-US"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rPr>
              <a:t>In the word frequency series of keywords, the second trend can be classified as the </a:t>
            </a:r>
            <a:r>
              <a:rPr lang="en-US" altLang="zh-CN" sz="1600" b="1" dirty="0">
                <a:effectLst/>
                <a:latin typeface="Microsoft YaHei" panose="020B0503020204020204" pitchFamily="34" charset="-122"/>
                <a:ea typeface="Microsoft YaHei" panose="020B0503020204020204" pitchFamily="34" charset="-122"/>
                <a:cs typeface="Times New Roman" panose="02020603050405020304" pitchFamily="18" charset="0"/>
              </a:rPr>
              <a:t>increasing trend</a:t>
            </a:r>
            <a:r>
              <a:rPr lang="en-US"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rPr>
              <a:t>. The word frequency series of this kind of trend shows a general trend of </a:t>
            </a:r>
            <a:r>
              <a:rPr lang="en-US" altLang="zh-CN" sz="1600" b="1" dirty="0">
                <a:effectLst/>
                <a:latin typeface="Microsoft YaHei" panose="020B0503020204020204" pitchFamily="34" charset="-122"/>
                <a:ea typeface="Microsoft YaHei" panose="020B0503020204020204" pitchFamily="34" charset="-122"/>
                <a:cs typeface="Times New Roman" panose="02020603050405020304" pitchFamily="18" charset="0"/>
              </a:rPr>
              <a:t>fluctuation increase in the whole-time span</a:t>
            </a:r>
            <a:r>
              <a:rPr lang="en-US"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rPr>
              <a:t>, but the word frequency remains at the </a:t>
            </a:r>
            <a:r>
              <a:rPr lang="en-US" altLang="zh-CN" sz="1600" b="1" dirty="0">
                <a:effectLst/>
                <a:latin typeface="Microsoft YaHei" panose="020B0503020204020204" pitchFamily="34" charset="-122"/>
                <a:ea typeface="Microsoft YaHei" panose="020B0503020204020204" pitchFamily="34" charset="-122"/>
                <a:cs typeface="Times New Roman" panose="02020603050405020304" pitchFamily="18" charset="0"/>
              </a:rPr>
              <a:t>low level</a:t>
            </a:r>
            <a:r>
              <a:rPr lang="en-US"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rPr>
              <a:t> in the whole-time span. There are </a:t>
            </a:r>
            <a:r>
              <a:rPr lang="en-US" altLang="zh-CN" sz="1600" b="1" dirty="0">
                <a:effectLst/>
                <a:latin typeface="Microsoft YaHei" panose="020B0503020204020204" pitchFamily="34" charset="-122"/>
                <a:ea typeface="Microsoft YaHei" panose="020B0503020204020204" pitchFamily="34" charset="-122"/>
                <a:cs typeface="Times New Roman" panose="02020603050405020304" pitchFamily="18" charset="0"/>
              </a:rPr>
              <a:t>177</a:t>
            </a:r>
            <a:r>
              <a:rPr lang="en-US"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rPr>
              <a:t> keywords with the increasing trends.</a:t>
            </a:r>
            <a:endParaRPr lang="zh-CN"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9" name="图片 8">
            <a:extLst>
              <a:ext uri="{FF2B5EF4-FFF2-40B4-BE49-F238E27FC236}">
                <a16:creationId xmlns:a16="http://schemas.microsoft.com/office/drawing/2014/main" id="{0E748688-2552-544D-9CEE-B9F4EEB586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069" y="1524586"/>
            <a:ext cx="5395667" cy="4050000"/>
          </a:xfrm>
          <a:prstGeom prst="rect">
            <a:avLst/>
          </a:prstGeom>
        </p:spPr>
      </p:pic>
      <p:pic>
        <p:nvPicPr>
          <p:cNvPr id="10" name="图片 9">
            <a:extLst>
              <a:ext uri="{FF2B5EF4-FFF2-40B4-BE49-F238E27FC236}">
                <a16:creationId xmlns:a16="http://schemas.microsoft.com/office/drawing/2014/main" id="{B9321518-E409-1546-B9C4-F1E5224C8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9328" y="435221"/>
            <a:ext cx="1612900" cy="508000"/>
          </a:xfrm>
          <a:prstGeom prst="rect">
            <a:avLst/>
          </a:prstGeom>
        </p:spPr>
      </p:pic>
      <p:sp>
        <p:nvSpPr>
          <p:cNvPr id="11" name="文本框 10">
            <a:extLst>
              <a:ext uri="{FF2B5EF4-FFF2-40B4-BE49-F238E27FC236}">
                <a16:creationId xmlns:a16="http://schemas.microsoft.com/office/drawing/2014/main" id="{8884E8F1-D942-024F-B28F-28A1B62798F5}"/>
              </a:ext>
            </a:extLst>
          </p:cNvPr>
          <p:cNvSpPr txBox="1"/>
          <p:nvPr/>
        </p:nvSpPr>
        <p:spPr>
          <a:xfrm>
            <a:off x="8581764" y="6410739"/>
            <a:ext cx="396262"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19</a:t>
            </a:r>
            <a:endParaRPr kumimoji="1" lang="zh-CN" altLang="en-US" sz="1400" dirty="0">
              <a:latin typeface="Microsoft YaHei" panose="020B0503020204020204" pitchFamily="34" charset="-122"/>
              <a:ea typeface="Microsoft YaHei" panose="020B0503020204020204" pitchFamily="34" charset="-122"/>
            </a:endParaRPr>
          </a:p>
        </p:txBody>
      </p:sp>
      <p:sp>
        <p:nvSpPr>
          <p:cNvPr id="13" name="文本框 12">
            <a:extLst>
              <a:ext uri="{FF2B5EF4-FFF2-40B4-BE49-F238E27FC236}">
                <a16:creationId xmlns:a16="http://schemas.microsoft.com/office/drawing/2014/main" id="{0A93F2D2-CEF9-614C-BAAC-F59DA7BC39D9}"/>
              </a:ext>
            </a:extLst>
          </p:cNvPr>
          <p:cNvSpPr txBox="1"/>
          <p:nvPr/>
        </p:nvSpPr>
        <p:spPr>
          <a:xfrm>
            <a:off x="397111" y="5587984"/>
            <a:ext cx="5395667" cy="646331"/>
          </a:xfrm>
          <a:prstGeom prst="rect">
            <a:avLst/>
          </a:prstGeom>
          <a:noFill/>
        </p:spPr>
        <p:txBody>
          <a:bodyPr wrap="square">
            <a:spAutoFit/>
          </a:bodyPr>
          <a:lstStyle/>
          <a:p>
            <a:r>
              <a:rPr lang="en-US" altLang="zh-CN" sz="1800" dirty="0">
                <a:effectLst/>
                <a:latin typeface="Libertinus Serif"/>
                <a:ea typeface="Times New Roman" panose="02020603050405020304" pitchFamily="18" charset="0"/>
                <a:cs typeface="Times New Roman" panose="02020603050405020304" pitchFamily="18" charset="0"/>
              </a:rPr>
              <a:t>Part of words with </a:t>
            </a:r>
            <a:r>
              <a:rPr lang="en-US" altLang="zh-CN" sz="1800" b="1" dirty="0">
                <a:effectLst/>
                <a:latin typeface="Libertinus Serif"/>
                <a:ea typeface="Times New Roman" panose="02020603050405020304" pitchFamily="18" charset="0"/>
                <a:cs typeface="Times New Roman" panose="02020603050405020304" pitchFamily="18" charset="0"/>
              </a:rPr>
              <a:t>increasing trend </a:t>
            </a:r>
            <a:r>
              <a:rPr lang="en-US" altLang="zh-CN" sz="1800" dirty="0">
                <a:effectLst/>
                <a:latin typeface="Libertinus Serif"/>
                <a:ea typeface="Times New Roman" panose="02020603050405020304" pitchFamily="18" charset="0"/>
                <a:cs typeface="Times New Roman" panose="02020603050405020304" pitchFamily="18" charset="0"/>
              </a:rPr>
              <a:t>in word frequency series (</a:t>
            </a:r>
            <a:r>
              <a:rPr lang="en-US" altLang="zh-CN" sz="1800" b="1" dirty="0">
                <a:effectLst/>
                <a:latin typeface="Libertinus Serif"/>
                <a:ea typeface="Times New Roman" panose="02020603050405020304" pitchFamily="18" charset="0"/>
                <a:cs typeface="Times New Roman" panose="02020603050405020304" pitchFamily="18" charset="0"/>
              </a:rPr>
              <a:t>hotspot words</a:t>
            </a:r>
            <a:r>
              <a:rPr lang="en-US" altLang="zh-CN" sz="1800" dirty="0">
                <a:effectLst/>
                <a:latin typeface="Libertinus Serif"/>
                <a:ea typeface="Times New Roman" panose="02020603050405020304" pitchFamily="18" charset="0"/>
                <a:cs typeface="Times New Roman" panose="02020603050405020304" pitchFamily="18" charset="0"/>
              </a:rPr>
              <a:t>)</a:t>
            </a:r>
            <a:endParaRPr lang="zh-CN" altLang="en-US" sz="1600" dirty="0">
              <a:latin typeface="Microsoft YaHei" panose="020B0503020204020204" pitchFamily="34" charset="-122"/>
              <a:ea typeface="Microsoft YaHei" panose="020B0503020204020204" pitchFamily="34" charset="-122"/>
            </a:endParaRPr>
          </a:p>
        </p:txBody>
      </p:sp>
      <p:sp>
        <p:nvSpPr>
          <p:cNvPr id="14" name="矩形 13">
            <a:extLst>
              <a:ext uri="{FF2B5EF4-FFF2-40B4-BE49-F238E27FC236}">
                <a16:creationId xmlns:a16="http://schemas.microsoft.com/office/drawing/2014/main" id="{9D947C6E-5A61-CB42-9405-816890A4EE71}"/>
              </a:ext>
            </a:extLst>
          </p:cNvPr>
          <p:cNvSpPr/>
          <p:nvPr/>
        </p:nvSpPr>
        <p:spPr>
          <a:xfrm>
            <a:off x="6257925" y="39756"/>
            <a:ext cx="2886075" cy="9301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5" name="Picture 2">
            <a:extLst>
              <a:ext uri="{FF2B5EF4-FFF2-40B4-BE49-F238E27FC236}">
                <a16:creationId xmlns:a16="http://schemas.microsoft.com/office/drawing/2014/main" id="{91B7B7CB-E3FB-8640-B51D-04473166C2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6798" y="529594"/>
            <a:ext cx="2095522" cy="46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图片 15">
            <a:extLst>
              <a:ext uri="{FF2B5EF4-FFF2-40B4-BE49-F238E27FC236}">
                <a16:creationId xmlns:a16="http://schemas.microsoft.com/office/drawing/2014/main" id="{D595CA73-4EF5-D94E-BF9C-2F000076F6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8672" y="16460"/>
            <a:ext cx="1485901" cy="468000"/>
          </a:xfrm>
          <a:prstGeom prst="rect">
            <a:avLst/>
          </a:prstGeom>
        </p:spPr>
      </p:pic>
      <p:sp>
        <p:nvSpPr>
          <p:cNvPr id="12" name="标题 6">
            <a:extLst>
              <a:ext uri="{FF2B5EF4-FFF2-40B4-BE49-F238E27FC236}">
                <a16:creationId xmlns:a16="http://schemas.microsoft.com/office/drawing/2014/main" id="{C52B186F-3A40-BA42-835E-89CDCCAA4562}"/>
              </a:ext>
            </a:extLst>
          </p:cNvPr>
          <p:cNvSpPr txBox="1">
            <a:spLocks/>
          </p:cNvSpPr>
          <p:nvPr/>
        </p:nvSpPr>
        <p:spPr>
          <a:xfrm>
            <a:off x="929028" y="-279949"/>
            <a:ext cx="6516801" cy="1637790"/>
          </a:xfrm>
          <a:prstGeom prst="rect">
            <a:avLst/>
          </a:prstGeom>
        </p:spPr>
        <p:txBody>
          <a:bodyPr vert="horz" lIns="0" tIns="45720" rIns="91440" bIns="45720" rtlCol="0" anchor="ctr">
            <a:normAutofit/>
          </a:bodyPr>
          <a:lstStyle>
            <a:lvl1pPr algn="l" defTabSz="914400" rtl="0" eaLnBrk="1" latinLnBrk="0" hangingPunct="1">
              <a:lnSpc>
                <a:spcPct val="90000"/>
              </a:lnSpc>
              <a:spcBef>
                <a:spcPct val="0"/>
              </a:spcBef>
              <a:buNone/>
              <a:defRPr sz="4400" b="1" kern="1200">
                <a:solidFill>
                  <a:schemeClr val="accent2"/>
                </a:solidFill>
                <a:latin typeface="+mj-lt"/>
                <a:ea typeface="+mj-ea"/>
                <a:cs typeface="+mj-cs"/>
              </a:defRPr>
            </a:lvl1pPr>
          </a:lstStyle>
          <a:p>
            <a:r>
              <a:rPr lang="en-US" altLang="zh-CN" sz="2800" dirty="0">
                <a:latin typeface="Microsoft YaHei" panose="020B0503020204020204" pitchFamily="34" charset="-122"/>
                <a:ea typeface="Microsoft YaHei" panose="020B0503020204020204" pitchFamily="34" charset="-122"/>
              </a:rPr>
              <a:t>Temporal trend clustering through word frequency time series</a:t>
            </a:r>
            <a:endParaRPr lang="zh-CN" altLang="en-US" sz="32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56347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descr="图片包含 天空, 户外, 建筑物, 日落&#10;&#10;描述已自动生成"/>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l="35069" r="35069"/>
          <a:stretch>
            <a:fillRect/>
          </a:stretch>
        </p:blipFill>
        <p:spPr/>
      </p:pic>
      <p:sp>
        <p:nvSpPr>
          <p:cNvPr id="12" name="文本框 11"/>
          <p:cNvSpPr txBox="1"/>
          <p:nvPr/>
        </p:nvSpPr>
        <p:spPr>
          <a:xfrm>
            <a:off x="3791029" y="1631462"/>
            <a:ext cx="729687" cy="461665"/>
          </a:xfrm>
          <a:prstGeom prst="rect">
            <a:avLst/>
          </a:prstGeom>
          <a:noFill/>
        </p:spPr>
        <p:txBody>
          <a:bodyPr wrap="none" tIns="0" bIns="0" rtlCol="0" anchor="b" anchorCtr="0">
            <a:spAutoFit/>
          </a:bodyPr>
          <a:lstStyle/>
          <a:p>
            <a:r>
              <a:rPr kumimoji="1" lang="en-US" altLang="zh-CN" sz="3000" dirty="0">
                <a:solidFill>
                  <a:schemeClr val="tx1">
                    <a:lumMod val="75000"/>
                    <a:lumOff val="25000"/>
                  </a:schemeClr>
                </a:solidFill>
                <a:latin typeface="Microsoft YaHei" panose="020B0503020204020204" pitchFamily="34" charset="-122"/>
                <a:ea typeface="Microsoft YaHei" panose="020B0503020204020204" pitchFamily="34" charset="-122"/>
              </a:rPr>
              <a:t>01.</a:t>
            </a:r>
            <a:endParaRPr kumimoji="1" lang="zh-CN" altLang="en-US" sz="30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13" name="文本占位符 27"/>
          <p:cNvSpPr txBox="1"/>
          <p:nvPr/>
        </p:nvSpPr>
        <p:spPr>
          <a:xfrm>
            <a:off x="4612220" y="1721227"/>
            <a:ext cx="3969544" cy="531019"/>
          </a:xfrm>
          <a:prstGeom prst="rect">
            <a:avLst/>
          </a:prstGeom>
        </p:spPr>
        <p:txBody>
          <a:bodyPr lIns="0" rIns="0" bIns="0" anchor="b" anchorCtr="0">
            <a:noAutofit/>
          </a:bodyPr>
          <a:lstStyle>
            <a:lvl1pPr marL="0" indent="0" algn="l" defTabSz="914400" rtl="0" eaLnBrk="1" latinLnBrk="0" hangingPunct="1">
              <a:lnSpc>
                <a:spcPct val="90000"/>
              </a:lnSpc>
              <a:spcBef>
                <a:spcPts val="1000"/>
              </a:spcBef>
              <a:buFont typeface="Arial" panose="020B0604020202090204" pitchFamily="34" charset="0"/>
              <a:buNone/>
              <a:defRPr sz="3600" b="1"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9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kumimoji="1" lang="en-US" altLang="zh-CN" sz="2700" dirty="0">
                <a:latin typeface="Microsoft YaHei" panose="020B0503020204020204" pitchFamily="34" charset="-122"/>
                <a:ea typeface="Microsoft YaHei" panose="020B0503020204020204" pitchFamily="34" charset="-122"/>
              </a:rPr>
              <a:t>Background and overview</a:t>
            </a:r>
          </a:p>
        </p:txBody>
      </p:sp>
      <p:cxnSp>
        <p:nvCxnSpPr>
          <p:cNvPr id="14" name="直线连接符 13"/>
          <p:cNvCxnSpPr/>
          <p:nvPr/>
        </p:nvCxnSpPr>
        <p:spPr>
          <a:xfrm>
            <a:off x="3831250" y="2266994"/>
            <a:ext cx="4750514"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3791029" y="2766137"/>
            <a:ext cx="729687" cy="461665"/>
          </a:xfrm>
          <a:prstGeom prst="rect">
            <a:avLst/>
          </a:prstGeom>
          <a:noFill/>
        </p:spPr>
        <p:txBody>
          <a:bodyPr wrap="none" tIns="0" bIns="0" rtlCol="0" anchor="b" anchorCtr="0">
            <a:spAutoFit/>
          </a:bodyPr>
          <a:lstStyle/>
          <a:p>
            <a:r>
              <a:rPr kumimoji="1" lang="en-US" altLang="zh-CN" sz="3000" dirty="0">
                <a:solidFill>
                  <a:schemeClr val="tx1">
                    <a:lumMod val="75000"/>
                    <a:lumOff val="25000"/>
                  </a:schemeClr>
                </a:solidFill>
                <a:latin typeface="Microsoft YaHei" panose="020B0503020204020204" pitchFamily="34" charset="-122"/>
                <a:ea typeface="Microsoft YaHei" panose="020B0503020204020204" pitchFamily="34" charset="-122"/>
              </a:rPr>
              <a:t>02.</a:t>
            </a:r>
            <a:endParaRPr kumimoji="1" lang="zh-CN" altLang="en-US" sz="30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16" name="文本占位符 27"/>
          <p:cNvSpPr txBox="1"/>
          <p:nvPr/>
        </p:nvSpPr>
        <p:spPr>
          <a:xfrm>
            <a:off x="4572000" y="2680359"/>
            <a:ext cx="3969544" cy="531019"/>
          </a:xfrm>
          <a:prstGeom prst="rect">
            <a:avLst/>
          </a:prstGeom>
        </p:spPr>
        <p:txBody>
          <a:bodyPr lIns="0" rIns="0" bIns="0" anchor="b" anchorCtr="0">
            <a:noAutofit/>
          </a:bodyPr>
          <a:lstStyle>
            <a:lvl1pPr marL="0" indent="0" algn="l" defTabSz="914400" rtl="0" eaLnBrk="1" latinLnBrk="0" hangingPunct="1">
              <a:lnSpc>
                <a:spcPct val="90000"/>
              </a:lnSpc>
              <a:spcBef>
                <a:spcPts val="1000"/>
              </a:spcBef>
              <a:buFont typeface="Arial" panose="020B0604020202090204" pitchFamily="34" charset="0"/>
              <a:buNone/>
              <a:defRPr sz="3600" b="1"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9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kumimoji="1" lang="en-US" altLang="zh-CN" sz="2700" dirty="0">
                <a:latin typeface="Microsoft YaHei" panose="020B0503020204020204" pitchFamily="34" charset="-122"/>
                <a:ea typeface="Microsoft YaHei" panose="020B0503020204020204" pitchFamily="34" charset="-122"/>
              </a:rPr>
              <a:t>Methodology</a:t>
            </a:r>
            <a:endParaRPr kumimoji="1" lang="zh-CN" altLang="en-US" sz="2700" dirty="0">
              <a:latin typeface="Microsoft YaHei" panose="020B0503020204020204" pitchFamily="34" charset="-122"/>
              <a:ea typeface="Microsoft YaHei" panose="020B0503020204020204" pitchFamily="34" charset="-122"/>
            </a:endParaRPr>
          </a:p>
        </p:txBody>
      </p:sp>
      <p:cxnSp>
        <p:nvCxnSpPr>
          <p:cNvPr id="17" name="直线连接符 16"/>
          <p:cNvCxnSpPr/>
          <p:nvPr/>
        </p:nvCxnSpPr>
        <p:spPr>
          <a:xfrm>
            <a:off x="3791030" y="3321992"/>
            <a:ext cx="4750514"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3791029" y="3841820"/>
            <a:ext cx="729687" cy="461665"/>
          </a:xfrm>
          <a:prstGeom prst="rect">
            <a:avLst/>
          </a:prstGeom>
          <a:noFill/>
        </p:spPr>
        <p:txBody>
          <a:bodyPr wrap="none" tIns="0" bIns="0" rtlCol="0" anchor="b" anchorCtr="0">
            <a:spAutoFit/>
          </a:bodyPr>
          <a:lstStyle/>
          <a:p>
            <a:r>
              <a:rPr kumimoji="1" lang="en-US" altLang="zh-CN" sz="3000" dirty="0">
                <a:solidFill>
                  <a:schemeClr val="tx1">
                    <a:lumMod val="75000"/>
                    <a:lumOff val="25000"/>
                  </a:schemeClr>
                </a:solidFill>
                <a:latin typeface="Microsoft YaHei" panose="020B0503020204020204" pitchFamily="34" charset="-122"/>
                <a:ea typeface="Microsoft YaHei" panose="020B0503020204020204" pitchFamily="34" charset="-122"/>
              </a:rPr>
              <a:t>03.</a:t>
            </a:r>
            <a:endParaRPr kumimoji="1" lang="zh-CN" altLang="en-US" sz="30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19" name="文本占位符 27"/>
          <p:cNvSpPr txBox="1"/>
          <p:nvPr/>
        </p:nvSpPr>
        <p:spPr>
          <a:xfrm>
            <a:off x="4572000" y="3933018"/>
            <a:ext cx="3969544" cy="531019"/>
          </a:xfrm>
          <a:prstGeom prst="rect">
            <a:avLst/>
          </a:prstGeom>
        </p:spPr>
        <p:txBody>
          <a:bodyPr lIns="0" rIns="0" bIns="0" anchor="b" anchorCtr="0">
            <a:noAutofit/>
          </a:bodyPr>
          <a:lstStyle>
            <a:lvl1pPr marL="0" indent="0" algn="l" defTabSz="914400" rtl="0" eaLnBrk="1" latinLnBrk="0" hangingPunct="1">
              <a:lnSpc>
                <a:spcPct val="90000"/>
              </a:lnSpc>
              <a:spcBef>
                <a:spcPts val="1000"/>
              </a:spcBef>
              <a:buFont typeface="Arial" panose="020B0604020202090204" pitchFamily="34" charset="0"/>
              <a:buNone/>
              <a:defRPr sz="3600" b="1"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9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kumimoji="1" lang="en-US" altLang="zh-CN" sz="2700" dirty="0">
                <a:latin typeface="Microsoft YaHei" panose="020B0503020204020204" pitchFamily="34" charset="-122"/>
                <a:ea typeface="Microsoft YaHei" panose="020B0503020204020204" pitchFamily="34" charset="-122"/>
              </a:rPr>
              <a:t>Experiments and result analysis</a:t>
            </a:r>
            <a:endParaRPr kumimoji="1" lang="zh-CN" altLang="en-US" sz="2700" dirty="0">
              <a:latin typeface="Microsoft YaHei" panose="020B0503020204020204" pitchFamily="34" charset="-122"/>
              <a:ea typeface="Microsoft YaHei" panose="020B0503020204020204" pitchFamily="34" charset="-122"/>
            </a:endParaRPr>
          </a:p>
        </p:txBody>
      </p:sp>
      <p:cxnSp>
        <p:nvCxnSpPr>
          <p:cNvPr id="20" name="直线连接符 19"/>
          <p:cNvCxnSpPr/>
          <p:nvPr/>
        </p:nvCxnSpPr>
        <p:spPr>
          <a:xfrm>
            <a:off x="3791032" y="4552523"/>
            <a:ext cx="4750514"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3791029" y="5123975"/>
            <a:ext cx="729687" cy="461665"/>
          </a:xfrm>
          <a:prstGeom prst="rect">
            <a:avLst/>
          </a:prstGeom>
          <a:noFill/>
        </p:spPr>
        <p:txBody>
          <a:bodyPr wrap="none" tIns="0" bIns="0" rtlCol="0" anchor="b" anchorCtr="0">
            <a:spAutoFit/>
          </a:bodyPr>
          <a:lstStyle/>
          <a:p>
            <a:r>
              <a:rPr kumimoji="1" lang="en-US" altLang="zh-CN" sz="3000" dirty="0">
                <a:solidFill>
                  <a:schemeClr val="tx1">
                    <a:lumMod val="75000"/>
                    <a:lumOff val="25000"/>
                  </a:schemeClr>
                </a:solidFill>
                <a:latin typeface="Microsoft YaHei" panose="020B0503020204020204" pitchFamily="34" charset="-122"/>
                <a:ea typeface="Microsoft YaHei" panose="020B0503020204020204" pitchFamily="34" charset="-122"/>
              </a:rPr>
              <a:t>04.</a:t>
            </a:r>
            <a:endParaRPr kumimoji="1" lang="zh-CN" altLang="en-US" sz="30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22" name="文本占位符 27"/>
          <p:cNvSpPr txBox="1"/>
          <p:nvPr/>
        </p:nvSpPr>
        <p:spPr>
          <a:xfrm>
            <a:off x="4572000" y="5156181"/>
            <a:ext cx="3969544" cy="531019"/>
          </a:xfrm>
          <a:prstGeom prst="rect">
            <a:avLst/>
          </a:prstGeom>
        </p:spPr>
        <p:txBody>
          <a:bodyPr lIns="0" rIns="0" bIns="0" anchor="b" anchorCtr="0">
            <a:noAutofit/>
          </a:bodyPr>
          <a:lstStyle>
            <a:lvl1pPr marL="0" indent="0" algn="l" defTabSz="914400" rtl="0" eaLnBrk="1" latinLnBrk="0" hangingPunct="1">
              <a:lnSpc>
                <a:spcPct val="90000"/>
              </a:lnSpc>
              <a:spcBef>
                <a:spcPts val="1000"/>
              </a:spcBef>
              <a:buFont typeface="Arial" panose="020B0604020202090204" pitchFamily="34" charset="0"/>
              <a:buNone/>
              <a:defRPr sz="3600" b="1"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9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kumimoji="1" lang="en-US" altLang="zh-CN" sz="2700" dirty="0">
                <a:latin typeface="Microsoft YaHei" panose="020B0503020204020204" pitchFamily="34" charset="-122"/>
                <a:ea typeface="Microsoft YaHei" panose="020B0503020204020204" pitchFamily="34" charset="-122"/>
              </a:rPr>
              <a:t>Discussion</a:t>
            </a:r>
            <a:r>
              <a:rPr kumimoji="1" lang="zh-CN" altLang="en-US" sz="2700" dirty="0">
                <a:latin typeface="Microsoft YaHei" panose="020B0503020204020204" pitchFamily="34" charset="-122"/>
                <a:ea typeface="Microsoft YaHei" panose="020B0503020204020204" pitchFamily="34" charset="-122"/>
              </a:rPr>
              <a:t> </a:t>
            </a:r>
            <a:r>
              <a:rPr kumimoji="1" lang="en-US" altLang="zh-CN" sz="2700" dirty="0">
                <a:latin typeface="Microsoft YaHei" panose="020B0503020204020204" pitchFamily="34" charset="-122"/>
                <a:ea typeface="Microsoft YaHei" panose="020B0503020204020204" pitchFamily="34" charset="-122"/>
              </a:rPr>
              <a:t>and</a:t>
            </a:r>
            <a:r>
              <a:rPr kumimoji="1" lang="zh-CN" altLang="en-US" sz="2700" dirty="0">
                <a:latin typeface="Microsoft YaHei" panose="020B0503020204020204" pitchFamily="34" charset="-122"/>
                <a:ea typeface="Microsoft YaHei" panose="020B0503020204020204" pitchFamily="34" charset="-122"/>
              </a:rPr>
              <a:t> </a:t>
            </a:r>
            <a:r>
              <a:rPr kumimoji="1" lang="en-US" altLang="zh-CN" sz="2700" dirty="0">
                <a:latin typeface="Microsoft YaHei" panose="020B0503020204020204" pitchFamily="34" charset="-122"/>
                <a:ea typeface="Microsoft YaHei" panose="020B0503020204020204" pitchFamily="34" charset="-122"/>
              </a:rPr>
              <a:t>conclusion</a:t>
            </a:r>
            <a:endParaRPr kumimoji="1" lang="zh-CN" altLang="en-US" sz="2700" dirty="0">
              <a:latin typeface="Microsoft YaHei" panose="020B0503020204020204" pitchFamily="34" charset="-122"/>
              <a:ea typeface="Microsoft YaHei" panose="020B0503020204020204" pitchFamily="34" charset="-122"/>
            </a:endParaRPr>
          </a:p>
        </p:txBody>
      </p:sp>
      <p:cxnSp>
        <p:nvCxnSpPr>
          <p:cNvPr id="23" name="直线连接符 22"/>
          <p:cNvCxnSpPr/>
          <p:nvPr/>
        </p:nvCxnSpPr>
        <p:spPr>
          <a:xfrm>
            <a:off x="3791032" y="5746190"/>
            <a:ext cx="4750514"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702462E4-0139-DA49-9FB8-9DC6FAD48479}"/>
              </a:ext>
            </a:extLst>
          </p:cNvPr>
          <p:cNvSpPr txBox="1"/>
          <p:nvPr/>
        </p:nvSpPr>
        <p:spPr>
          <a:xfrm>
            <a:off x="8581764" y="6410739"/>
            <a:ext cx="290464"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2</a:t>
            </a:r>
            <a:endParaRPr kumimoji="1" lang="zh-CN" altLang="en-US" sz="1400" dirty="0">
              <a:latin typeface="Microsoft YaHei" panose="020B0503020204020204" pitchFamily="34" charset="-122"/>
              <a:ea typeface="Microsoft YaHei"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8A35DFB4-570E-514C-BE26-904CFDF7DB7F}"/>
              </a:ext>
            </a:extLst>
          </p:cNvPr>
          <p:cNvSpPr txBox="1"/>
          <p:nvPr/>
        </p:nvSpPr>
        <p:spPr>
          <a:xfrm>
            <a:off x="716473" y="5639901"/>
            <a:ext cx="4578179" cy="646331"/>
          </a:xfrm>
          <a:prstGeom prst="rect">
            <a:avLst/>
          </a:prstGeom>
          <a:noFill/>
        </p:spPr>
        <p:txBody>
          <a:bodyPr wrap="square">
            <a:spAutoFit/>
          </a:bodyPr>
          <a:lstStyle/>
          <a:p>
            <a:r>
              <a:rPr lang="en-US" altLang="zh-CN" sz="1800" dirty="0">
                <a:effectLst/>
                <a:latin typeface="Libertinus Serif"/>
                <a:ea typeface="Times New Roman" panose="02020603050405020304" pitchFamily="18" charset="0"/>
                <a:cs typeface="Times New Roman" panose="02020603050405020304" pitchFamily="18" charset="0"/>
              </a:rPr>
              <a:t>Part of words with </a:t>
            </a:r>
            <a:r>
              <a:rPr lang="en-US" altLang="zh-CN" sz="1800" b="1" dirty="0">
                <a:effectLst/>
                <a:latin typeface="Libertinus Serif"/>
                <a:ea typeface="Times New Roman" panose="02020603050405020304" pitchFamily="18" charset="0"/>
                <a:cs typeface="Times New Roman" panose="02020603050405020304" pitchFamily="18" charset="0"/>
              </a:rPr>
              <a:t>high-frequency fluctuation </a:t>
            </a:r>
            <a:r>
              <a:rPr lang="en-US" altLang="zh-CN" sz="1800" dirty="0">
                <a:effectLst/>
                <a:latin typeface="Libertinus Serif"/>
                <a:ea typeface="Times New Roman" panose="02020603050405020304" pitchFamily="18" charset="0"/>
                <a:cs typeface="Times New Roman" panose="02020603050405020304" pitchFamily="18" charset="0"/>
              </a:rPr>
              <a:t>trend in word frequency series (</a:t>
            </a:r>
            <a:r>
              <a:rPr lang="en-US" altLang="zh-CN" sz="1800" b="1" dirty="0">
                <a:effectLst/>
                <a:latin typeface="Libertinus Serif"/>
                <a:ea typeface="Times New Roman" panose="02020603050405020304" pitchFamily="18" charset="0"/>
                <a:cs typeface="Times New Roman" panose="02020603050405020304" pitchFamily="18" charset="0"/>
              </a:rPr>
              <a:t>label words</a:t>
            </a:r>
            <a:r>
              <a:rPr lang="en-US" altLang="zh-CN" sz="1800" dirty="0">
                <a:effectLst/>
                <a:latin typeface="Libertinus Serif"/>
                <a:ea typeface="Times New Roman" panose="02020603050405020304" pitchFamily="18" charset="0"/>
                <a:cs typeface="Times New Roman" panose="02020603050405020304" pitchFamily="18" charset="0"/>
              </a:rPr>
              <a:t>)</a:t>
            </a:r>
            <a:r>
              <a:rPr lang="zh-CN" altLang="zh-CN" sz="1600" dirty="0">
                <a:effectLst/>
              </a:rPr>
              <a:t> </a:t>
            </a:r>
            <a:endParaRPr lang="zh-CN" altLang="en-US" sz="1600" dirty="0">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C4330C62-7A4C-2B4B-8F29-BF225A91F17A}"/>
              </a:ext>
            </a:extLst>
          </p:cNvPr>
          <p:cNvSpPr txBox="1"/>
          <p:nvPr/>
        </p:nvSpPr>
        <p:spPr>
          <a:xfrm>
            <a:off x="5642163" y="1423811"/>
            <a:ext cx="3234329" cy="4862421"/>
          </a:xfrm>
          <a:prstGeom prst="rect">
            <a:avLst/>
          </a:prstGeom>
          <a:noFill/>
        </p:spPr>
        <p:txBody>
          <a:bodyPr wrap="square">
            <a:spAutoFit/>
          </a:bodyPr>
          <a:lstStyle/>
          <a:p>
            <a:pPr algn="just">
              <a:lnSpc>
                <a:spcPct val="130000"/>
              </a:lnSpc>
            </a:pPr>
            <a:r>
              <a:rPr lang="en-US"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rPr>
              <a:t>In the clustering results of temporal trend of word frequency, the</a:t>
            </a:r>
            <a:r>
              <a:rPr lang="zh-CN" altLang="en-US" sz="1600" dirty="0">
                <a:effectLst/>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rPr>
              <a:t>third kind of trend can be summarized as the </a:t>
            </a:r>
            <a:r>
              <a:rPr lang="en-US" altLang="zh-CN" sz="1600" b="1" dirty="0">
                <a:effectLst/>
                <a:latin typeface="Microsoft YaHei" panose="020B0503020204020204" pitchFamily="34" charset="-122"/>
                <a:ea typeface="Microsoft YaHei" panose="020B0503020204020204" pitchFamily="34" charset="-122"/>
                <a:cs typeface="Times New Roman" panose="02020603050405020304" pitchFamily="18" charset="0"/>
              </a:rPr>
              <a:t>high-frequency fluctuation trend</a:t>
            </a:r>
            <a:r>
              <a:rPr lang="en-US"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rPr>
              <a:t>. The obvious characteristic of this kind of trend is that the word frequency of keywords </a:t>
            </a:r>
            <a:r>
              <a:rPr lang="en-US" altLang="zh-CN" sz="1600" b="1" dirty="0">
                <a:effectLst/>
                <a:latin typeface="Microsoft YaHei" panose="020B0503020204020204" pitchFamily="34" charset="-122"/>
                <a:ea typeface="Microsoft YaHei" panose="020B0503020204020204" pitchFamily="34" charset="-122"/>
                <a:cs typeface="Times New Roman" panose="02020603050405020304" pitchFamily="18" charset="0"/>
              </a:rPr>
              <a:t>remains at a high level </a:t>
            </a:r>
            <a:r>
              <a:rPr lang="en-US"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rPr>
              <a:t>in the whole-time span, and the word frequency </a:t>
            </a:r>
            <a:r>
              <a:rPr lang="en-US" altLang="zh-CN" sz="1600" b="1" dirty="0">
                <a:effectLst/>
                <a:latin typeface="Microsoft YaHei" panose="020B0503020204020204" pitchFamily="34" charset="-122"/>
                <a:ea typeface="Microsoft YaHei" panose="020B0503020204020204" pitchFamily="34" charset="-122"/>
                <a:cs typeface="Times New Roman" panose="02020603050405020304" pitchFamily="18" charset="0"/>
              </a:rPr>
              <a:t>fluctuates</a:t>
            </a:r>
            <a:r>
              <a:rPr lang="en-US"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rPr>
              <a:t> slightly with the passage of time. A</a:t>
            </a:r>
            <a:r>
              <a:rPr lang="zh-CN" altLang="en-US" sz="1600" dirty="0">
                <a:effectLst/>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rPr>
              <a:t>total of </a:t>
            </a:r>
            <a:r>
              <a:rPr lang="en-US" altLang="zh-CN" sz="1600" b="1" dirty="0">
                <a:effectLst/>
                <a:latin typeface="Microsoft YaHei" panose="020B0503020204020204" pitchFamily="34" charset="-122"/>
                <a:ea typeface="Microsoft YaHei" panose="020B0503020204020204" pitchFamily="34" charset="-122"/>
                <a:cs typeface="Times New Roman" panose="02020603050405020304" pitchFamily="18" charset="0"/>
              </a:rPr>
              <a:t>30</a:t>
            </a:r>
            <a:r>
              <a:rPr lang="en-US"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rPr>
              <a:t> keywords are clustered as such trend.</a:t>
            </a:r>
            <a:endParaRPr lang="zh-CN"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9" name="图片 8">
            <a:extLst>
              <a:ext uri="{FF2B5EF4-FFF2-40B4-BE49-F238E27FC236}">
                <a16:creationId xmlns:a16="http://schemas.microsoft.com/office/drawing/2014/main" id="{D9464B41-FCA8-5449-B199-D305AB7A97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463" y="1550712"/>
            <a:ext cx="5395667" cy="4050000"/>
          </a:xfrm>
          <a:prstGeom prst="rect">
            <a:avLst/>
          </a:prstGeom>
        </p:spPr>
      </p:pic>
      <p:pic>
        <p:nvPicPr>
          <p:cNvPr id="10" name="图片 9">
            <a:extLst>
              <a:ext uri="{FF2B5EF4-FFF2-40B4-BE49-F238E27FC236}">
                <a16:creationId xmlns:a16="http://schemas.microsoft.com/office/drawing/2014/main" id="{30FB18E5-F69F-4A48-BE5C-A301C9A409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9328" y="435221"/>
            <a:ext cx="1612900" cy="508000"/>
          </a:xfrm>
          <a:prstGeom prst="rect">
            <a:avLst/>
          </a:prstGeom>
        </p:spPr>
      </p:pic>
      <p:sp>
        <p:nvSpPr>
          <p:cNvPr id="11" name="文本框 10">
            <a:extLst>
              <a:ext uri="{FF2B5EF4-FFF2-40B4-BE49-F238E27FC236}">
                <a16:creationId xmlns:a16="http://schemas.microsoft.com/office/drawing/2014/main" id="{F2C57FD8-328F-F943-A446-27889CE1B658}"/>
              </a:ext>
            </a:extLst>
          </p:cNvPr>
          <p:cNvSpPr txBox="1"/>
          <p:nvPr/>
        </p:nvSpPr>
        <p:spPr>
          <a:xfrm>
            <a:off x="8581764" y="6410739"/>
            <a:ext cx="396262"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20</a:t>
            </a:r>
            <a:endParaRPr kumimoji="1" lang="zh-CN" altLang="en-US" sz="1400" dirty="0">
              <a:latin typeface="Microsoft YaHei" panose="020B0503020204020204" pitchFamily="34" charset="-122"/>
              <a:ea typeface="Microsoft YaHei" panose="020B0503020204020204" pitchFamily="34" charset="-122"/>
            </a:endParaRPr>
          </a:p>
        </p:txBody>
      </p:sp>
      <p:sp>
        <p:nvSpPr>
          <p:cNvPr id="13" name="矩形 12">
            <a:extLst>
              <a:ext uri="{FF2B5EF4-FFF2-40B4-BE49-F238E27FC236}">
                <a16:creationId xmlns:a16="http://schemas.microsoft.com/office/drawing/2014/main" id="{30412E92-F5E3-9E47-A9C7-CCE6A2404E1B}"/>
              </a:ext>
            </a:extLst>
          </p:cNvPr>
          <p:cNvSpPr/>
          <p:nvPr/>
        </p:nvSpPr>
        <p:spPr>
          <a:xfrm>
            <a:off x="6257925" y="39756"/>
            <a:ext cx="2886075" cy="9301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4" name="Picture 2">
            <a:extLst>
              <a:ext uri="{FF2B5EF4-FFF2-40B4-BE49-F238E27FC236}">
                <a16:creationId xmlns:a16="http://schemas.microsoft.com/office/drawing/2014/main" id="{AA300686-B697-D446-99D6-C34943DA52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6798" y="529594"/>
            <a:ext cx="2095522" cy="468000"/>
          </a:xfrm>
          <a:prstGeom prst="rect">
            <a:avLst/>
          </a:prstGeom>
          <a:noFill/>
          <a:extLst>
            <a:ext uri="{909E8E84-426E-40DD-AFC4-6F175D3DCCD1}">
              <a14:hiddenFill xmlns:a14="http://schemas.microsoft.com/office/drawing/2010/main">
                <a:solidFill>
                  <a:srgbClr val="FFFFFF"/>
                </a:solidFill>
              </a14:hiddenFill>
            </a:ext>
          </a:extLst>
        </p:spPr>
      </p:pic>
      <p:pic>
        <p:nvPicPr>
          <p:cNvPr id="15" name="图片 14">
            <a:extLst>
              <a:ext uri="{FF2B5EF4-FFF2-40B4-BE49-F238E27FC236}">
                <a16:creationId xmlns:a16="http://schemas.microsoft.com/office/drawing/2014/main" id="{DB2C1627-3F98-9646-B6EE-CD5ED453AB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8672" y="16460"/>
            <a:ext cx="1485901" cy="468000"/>
          </a:xfrm>
          <a:prstGeom prst="rect">
            <a:avLst/>
          </a:prstGeom>
        </p:spPr>
      </p:pic>
      <p:sp>
        <p:nvSpPr>
          <p:cNvPr id="12" name="标题 6">
            <a:extLst>
              <a:ext uri="{FF2B5EF4-FFF2-40B4-BE49-F238E27FC236}">
                <a16:creationId xmlns:a16="http://schemas.microsoft.com/office/drawing/2014/main" id="{4281DFB6-A2F9-7044-9F0E-2FF34523F52F}"/>
              </a:ext>
            </a:extLst>
          </p:cNvPr>
          <p:cNvSpPr>
            <a:spLocks noGrp="1"/>
          </p:cNvSpPr>
          <p:nvPr>
            <p:ph type="title"/>
          </p:nvPr>
        </p:nvSpPr>
        <p:spPr>
          <a:xfrm>
            <a:off x="929028" y="-279949"/>
            <a:ext cx="6516801" cy="1637790"/>
          </a:xfrm>
        </p:spPr>
        <p:txBody>
          <a:bodyPr>
            <a:normAutofit/>
          </a:bodyPr>
          <a:lstStyle/>
          <a:p>
            <a:r>
              <a:rPr lang="en-US" altLang="zh-CN" sz="2800" dirty="0">
                <a:latin typeface="Microsoft YaHei" panose="020B0503020204020204" pitchFamily="34" charset="-122"/>
                <a:ea typeface="Microsoft YaHei" panose="020B0503020204020204" pitchFamily="34" charset="-122"/>
              </a:rPr>
              <a:t>Temporal trend clustering through word frequency time series</a:t>
            </a:r>
            <a:endParaRPr lang="zh-CN" altLang="en-US" sz="32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4416110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8A35DFB4-570E-514C-BE26-904CFDF7DB7F}"/>
              </a:ext>
            </a:extLst>
          </p:cNvPr>
          <p:cNvSpPr txBox="1"/>
          <p:nvPr/>
        </p:nvSpPr>
        <p:spPr>
          <a:xfrm>
            <a:off x="766715" y="5714023"/>
            <a:ext cx="5072382" cy="646331"/>
          </a:xfrm>
          <a:prstGeom prst="rect">
            <a:avLst/>
          </a:prstGeom>
          <a:noFill/>
        </p:spPr>
        <p:txBody>
          <a:bodyPr wrap="square">
            <a:spAutoFit/>
          </a:bodyPr>
          <a:lstStyle/>
          <a:p>
            <a:r>
              <a:rPr lang="en-US" altLang="zh-CN" sz="1800" dirty="0">
                <a:effectLst/>
                <a:latin typeface="Libertinus Serif"/>
                <a:ea typeface="Times New Roman" panose="02020603050405020304" pitchFamily="18" charset="0"/>
                <a:cs typeface="Times New Roman" panose="02020603050405020304" pitchFamily="18" charset="0"/>
              </a:rPr>
              <a:t>Part of words with </a:t>
            </a:r>
            <a:r>
              <a:rPr lang="en-US" altLang="zh-CN" sz="1800" b="1" dirty="0">
                <a:effectLst/>
                <a:latin typeface="Libertinus Serif"/>
                <a:ea typeface="Times New Roman" panose="02020603050405020304" pitchFamily="18" charset="0"/>
                <a:cs typeface="Times New Roman" panose="02020603050405020304" pitchFamily="18" charset="0"/>
              </a:rPr>
              <a:t>decreasing trend</a:t>
            </a:r>
            <a:r>
              <a:rPr lang="en-US" altLang="zh-CN" sz="1800" dirty="0">
                <a:effectLst/>
                <a:latin typeface="Libertinus Serif"/>
                <a:ea typeface="Times New Roman" panose="02020603050405020304" pitchFamily="18" charset="0"/>
                <a:cs typeface="Times New Roman" panose="02020603050405020304" pitchFamily="18" charset="0"/>
              </a:rPr>
              <a:t> in word frequency series (</a:t>
            </a:r>
            <a:r>
              <a:rPr lang="en-US" altLang="zh-CN" sz="1800" b="1" dirty="0">
                <a:effectLst/>
                <a:latin typeface="Libertinus Serif"/>
                <a:ea typeface="Times New Roman" panose="02020603050405020304" pitchFamily="18" charset="0"/>
                <a:cs typeface="Times New Roman" panose="02020603050405020304" pitchFamily="18" charset="0"/>
              </a:rPr>
              <a:t>fading words</a:t>
            </a:r>
            <a:r>
              <a:rPr lang="en-US" altLang="zh-CN" sz="1800" dirty="0">
                <a:effectLst/>
                <a:latin typeface="Libertinus Serif"/>
                <a:ea typeface="Times New Roman" panose="02020603050405020304" pitchFamily="18" charset="0"/>
                <a:cs typeface="Times New Roman" panose="02020603050405020304" pitchFamily="18" charset="0"/>
              </a:rPr>
              <a:t>)</a:t>
            </a:r>
            <a:r>
              <a:rPr lang="zh-CN" altLang="zh-CN" sz="1600" dirty="0">
                <a:effectLst/>
              </a:rPr>
              <a:t> </a:t>
            </a:r>
            <a:endParaRPr lang="zh-CN" altLang="en-US" sz="1600" dirty="0">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C4330C62-7A4C-2B4B-8F29-BF225A91F17A}"/>
              </a:ext>
            </a:extLst>
          </p:cNvPr>
          <p:cNvSpPr txBox="1"/>
          <p:nvPr/>
        </p:nvSpPr>
        <p:spPr>
          <a:xfrm>
            <a:off x="5707673" y="1674231"/>
            <a:ext cx="3234329" cy="4222246"/>
          </a:xfrm>
          <a:prstGeom prst="rect">
            <a:avLst/>
          </a:prstGeom>
          <a:noFill/>
        </p:spPr>
        <p:txBody>
          <a:bodyPr wrap="square">
            <a:spAutoFit/>
          </a:bodyPr>
          <a:lstStyle/>
          <a:p>
            <a:pPr algn="just" latinLnBrk="1">
              <a:lnSpc>
                <a:spcPct val="130000"/>
              </a:lnSpc>
            </a:pPr>
            <a:r>
              <a:rPr lang="en-US" altLang="zh-CN" sz="1600" kern="100" dirty="0">
                <a:latin typeface="Microsoft YaHei" panose="020B0503020204020204" pitchFamily="34" charset="-122"/>
                <a:ea typeface="Microsoft YaHei" panose="020B0503020204020204" pitchFamily="34" charset="-122"/>
                <a:cs typeface="Times New Roman (正文 CS 字体)"/>
              </a:rPr>
              <a:t>In the </a:t>
            </a:r>
            <a:r>
              <a:rPr lang="en-US"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rPr>
              <a:t>word</a:t>
            </a:r>
            <a:r>
              <a:rPr lang="en-US" altLang="zh-CN" sz="1600" kern="100" dirty="0">
                <a:latin typeface="Microsoft YaHei" panose="020B0503020204020204" pitchFamily="34" charset="-122"/>
                <a:ea typeface="Microsoft YaHei" panose="020B0503020204020204" pitchFamily="34" charset="-122"/>
                <a:cs typeface="Times New Roman (正文 CS 字体)"/>
              </a:rPr>
              <a:t> frequency series of keywords, the fourth trend can be classified as the </a:t>
            </a:r>
            <a:r>
              <a:rPr lang="en-US" altLang="zh-CN" sz="1600" b="1" kern="100" dirty="0">
                <a:latin typeface="Microsoft YaHei" panose="020B0503020204020204" pitchFamily="34" charset="-122"/>
                <a:ea typeface="Microsoft YaHei" panose="020B0503020204020204" pitchFamily="34" charset="-122"/>
                <a:cs typeface="Times New Roman (正文 CS 字体)"/>
              </a:rPr>
              <a:t>decreasing trend</a:t>
            </a:r>
            <a:r>
              <a:rPr lang="en-US" altLang="zh-CN" sz="1600" kern="100" dirty="0">
                <a:latin typeface="Microsoft YaHei" panose="020B0503020204020204" pitchFamily="34" charset="-122"/>
                <a:ea typeface="Microsoft YaHei" panose="020B0503020204020204" pitchFamily="34" charset="-122"/>
                <a:cs typeface="Times New Roman (正文 CS 字体)"/>
              </a:rPr>
              <a:t>. The </a:t>
            </a:r>
            <a:r>
              <a:rPr lang="en-US"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rPr>
              <a:t>word</a:t>
            </a:r>
            <a:r>
              <a:rPr lang="en-US" altLang="zh-CN" sz="1600" kern="100" dirty="0">
                <a:latin typeface="Microsoft YaHei" panose="020B0503020204020204" pitchFamily="34" charset="-122"/>
                <a:ea typeface="Microsoft YaHei" panose="020B0503020204020204" pitchFamily="34" charset="-122"/>
                <a:cs typeface="Times New Roman (正文 CS 字体)"/>
              </a:rPr>
              <a:t> frequency series of this kind of trend shows a general trend of </a:t>
            </a:r>
            <a:r>
              <a:rPr lang="en-US" altLang="zh-CN" sz="1600" b="1" kern="100" dirty="0">
                <a:latin typeface="Microsoft YaHei" panose="020B0503020204020204" pitchFamily="34" charset="-122"/>
                <a:ea typeface="Microsoft YaHei" panose="020B0503020204020204" pitchFamily="34" charset="-122"/>
                <a:cs typeface="Times New Roman (正文 CS 字体)"/>
              </a:rPr>
              <a:t>fluctuation decrease </a:t>
            </a:r>
            <a:r>
              <a:rPr lang="en-US" altLang="zh-CN" sz="1600" kern="100" dirty="0">
                <a:latin typeface="Microsoft YaHei" panose="020B0503020204020204" pitchFamily="34" charset="-122"/>
                <a:ea typeface="Microsoft YaHei" panose="020B0503020204020204" pitchFamily="34" charset="-122"/>
                <a:cs typeface="Times New Roman (正文 CS 字体)"/>
              </a:rPr>
              <a:t>in the whole-time span, and the </a:t>
            </a:r>
            <a:r>
              <a:rPr lang="en-US"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rPr>
              <a:t>word</a:t>
            </a:r>
            <a:r>
              <a:rPr lang="en-US" altLang="zh-CN" sz="1600" kern="100" dirty="0">
                <a:latin typeface="Microsoft YaHei" panose="020B0503020204020204" pitchFamily="34" charset="-122"/>
                <a:ea typeface="Microsoft YaHei" panose="020B0503020204020204" pitchFamily="34" charset="-122"/>
                <a:cs typeface="Times New Roman (正文 CS 字体)"/>
              </a:rPr>
              <a:t> frequency remains at the </a:t>
            </a:r>
            <a:r>
              <a:rPr lang="en-US" altLang="zh-CN" sz="1600" b="1" kern="100" dirty="0">
                <a:latin typeface="Microsoft YaHei" panose="020B0503020204020204" pitchFamily="34" charset="-122"/>
                <a:ea typeface="Microsoft YaHei" panose="020B0503020204020204" pitchFamily="34" charset="-122"/>
                <a:cs typeface="Times New Roman (正文 CS 字体)"/>
              </a:rPr>
              <a:t>low leve</a:t>
            </a:r>
            <a:r>
              <a:rPr lang="en-US" altLang="zh-CN" sz="1600" kern="100" dirty="0">
                <a:latin typeface="Microsoft YaHei" panose="020B0503020204020204" pitchFamily="34" charset="-122"/>
                <a:ea typeface="Microsoft YaHei" panose="020B0503020204020204" pitchFamily="34" charset="-122"/>
                <a:cs typeface="Times New Roman (正文 CS 字体)"/>
              </a:rPr>
              <a:t>l in the whole-time span. There are </a:t>
            </a:r>
            <a:r>
              <a:rPr lang="en-US" altLang="zh-CN" sz="1600" b="1" kern="100" dirty="0">
                <a:latin typeface="Microsoft YaHei" panose="020B0503020204020204" pitchFamily="34" charset="-122"/>
                <a:ea typeface="Microsoft YaHei" panose="020B0503020204020204" pitchFamily="34" charset="-122"/>
                <a:cs typeface="Times New Roman (正文 CS 字体)"/>
              </a:rPr>
              <a:t>69</a:t>
            </a:r>
            <a:r>
              <a:rPr lang="en-US" altLang="zh-CN" sz="1600" kern="100" dirty="0">
                <a:latin typeface="Microsoft YaHei" panose="020B0503020204020204" pitchFamily="34" charset="-122"/>
                <a:ea typeface="Microsoft YaHei" panose="020B0503020204020204" pitchFamily="34" charset="-122"/>
                <a:cs typeface="Times New Roman (正文 CS 字体)"/>
              </a:rPr>
              <a:t> keywords with the decreasing trends.</a:t>
            </a:r>
          </a:p>
          <a:p>
            <a:pPr algn="just">
              <a:lnSpc>
                <a:spcPct val="130000"/>
              </a:lnSpc>
            </a:pPr>
            <a:endParaRPr lang="zh-CN" altLang="zh-CN" sz="1600" kern="100" dirty="0">
              <a:latin typeface="Microsoft YaHei" panose="020B0503020204020204" pitchFamily="34" charset="-122"/>
              <a:ea typeface="Microsoft YaHei" panose="020B0503020204020204" pitchFamily="34" charset="-122"/>
              <a:cs typeface="Times New Roman (正文 CS 字体)"/>
            </a:endParaRPr>
          </a:p>
        </p:txBody>
      </p:sp>
      <p:pic>
        <p:nvPicPr>
          <p:cNvPr id="9" name="图片 8">
            <a:extLst>
              <a:ext uri="{FF2B5EF4-FFF2-40B4-BE49-F238E27FC236}">
                <a16:creationId xmlns:a16="http://schemas.microsoft.com/office/drawing/2014/main" id="{6C733D16-A631-0B43-B993-06F4AAE908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998" y="1635120"/>
            <a:ext cx="5395667" cy="4050000"/>
          </a:xfrm>
          <a:prstGeom prst="rect">
            <a:avLst/>
          </a:prstGeom>
        </p:spPr>
      </p:pic>
      <p:pic>
        <p:nvPicPr>
          <p:cNvPr id="10" name="图片 9">
            <a:extLst>
              <a:ext uri="{FF2B5EF4-FFF2-40B4-BE49-F238E27FC236}">
                <a16:creationId xmlns:a16="http://schemas.microsoft.com/office/drawing/2014/main" id="{F0A5830E-BB87-CB4D-B068-1985DF45A3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9328" y="435221"/>
            <a:ext cx="1612900" cy="508000"/>
          </a:xfrm>
          <a:prstGeom prst="rect">
            <a:avLst/>
          </a:prstGeom>
        </p:spPr>
      </p:pic>
      <p:sp>
        <p:nvSpPr>
          <p:cNvPr id="11" name="文本框 10">
            <a:extLst>
              <a:ext uri="{FF2B5EF4-FFF2-40B4-BE49-F238E27FC236}">
                <a16:creationId xmlns:a16="http://schemas.microsoft.com/office/drawing/2014/main" id="{B347BD84-4514-204D-9B90-807DEBEF5F7C}"/>
              </a:ext>
            </a:extLst>
          </p:cNvPr>
          <p:cNvSpPr txBox="1"/>
          <p:nvPr/>
        </p:nvSpPr>
        <p:spPr>
          <a:xfrm>
            <a:off x="8581764" y="6410739"/>
            <a:ext cx="396262"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21</a:t>
            </a:r>
            <a:endParaRPr kumimoji="1" lang="zh-CN" altLang="en-US" sz="1400" dirty="0">
              <a:latin typeface="Microsoft YaHei" panose="020B0503020204020204" pitchFamily="34" charset="-122"/>
              <a:ea typeface="Microsoft YaHei" panose="020B0503020204020204" pitchFamily="34" charset="-122"/>
            </a:endParaRPr>
          </a:p>
        </p:txBody>
      </p:sp>
      <p:sp>
        <p:nvSpPr>
          <p:cNvPr id="13" name="矩形 12">
            <a:extLst>
              <a:ext uri="{FF2B5EF4-FFF2-40B4-BE49-F238E27FC236}">
                <a16:creationId xmlns:a16="http://schemas.microsoft.com/office/drawing/2014/main" id="{6FDA047D-FBFD-894B-95A6-922052AC2B40}"/>
              </a:ext>
            </a:extLst>
          </p:cNvPr>
          <p:cNvSpPr/>
          <p:nvPr/>
        </p:nvSpPr>
        <p:spPr>
          <a:xfrm>
            <a:off x="6257925" y="39756"/>
            <a:ext cx="2886075" cy="9301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4" name="Picture 2">
            <a:extLst>
              <a:ext uri="{FF2B5EF4-FFF2-40B4-BE49-F238E27FC236}">
                <a16:creationId xmlns:a16="http://schemas.microsoft.com/office/drawing/2014/main" id="{BFC35263-0EBE-C540-A2E8-2A25B318CD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6798" y="529594"/>
            <a:ext cx="2095522" cy="468000"/>
          </a:xfrm>
          <a:prstGeom prst="rect">
            <a:avLst/>
          </a:prstGeom>
          <a:noFill/>
          <a:extLst>
            <a:ext uri="{909E8E84-426E-40DD-AFC4-6F175D3DCCD1}">
              <a14:hiddenFill xmlns:a14="http://schemas.microsoft.com/office/drawing/2010/main">
                <a:solidFill>
                  <a:srgbClr val="FFFFFF"/>
                </a:solidFill>
              </a14:hiddenFill>
            </a:ext>
          </a:extLst>
        </p:spPr>
      </p:pic>
      <p:pic>
        <p:nvPicPr>
          <p:cNvPr id="15" name="图片 14">
            <a:extLst>
              <a:ext uri="{FF2B5EF4-FFF2-40B4-BE49-F238E27FC236}">
                <a16:creationId xmlns:a16="http://schemas.microsoft.com/office/drawing/2014/main" id="{385B1503-E69F-B644-8DC6-F2B7B4A21C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8672" y="16460"/>
            <a:ext cx="1485901" cy="468000"/>
          </a:xfrm>
          <a:prstGeom prst="rect">
            <a:avLst/>
          </a:prstGeom>
        </p:spPr>
      </p:pic>
      <p:sp>
        <p:nvSpPr>
          <p:cNvPr id="12" name="标题 6">
            <a:extLst>
              <a:ext uri="{FF2B5EF4-FFF2-40B4-BE49-F238E27FC236}">
                <a16:creationId xmlns:a16="http://schemas.microsoft.com/office/drawing/2014/main" id="{363C47D7-53D1-854B-98C1-5C51AA0216FB}"/>
              </a:ext>
            </a:extLst>
          </p:cNvPr>
          <p:cNvSpPr>
            <a:spLocks noGrp="1"/>
          </p:cNvSpPr>
          <p:nvPr>
            <p:ph type="title"/>
          </p:nvPr>
        </p:nvSpPr>
        <p:spPr>
          <a:xfrm>
            <a:off x="929028" y="-279949"/>
            <a:ext cx="6516801" cy="1637790"/>
          </a:xfrm>
        </p:spPr>
        <p:txBody>
          <a:bodyPr>
            <a:normAutofit/>
          </a:bodyPr>
          <a:lstStyle/>
          <a:p>
            <a:r>
              <a:rPr lang="en-US" altLang="zh-CN" sz="2800" dirty="0">
                <a:latin typeface="Microsoft YaHei" panose="020B0503020204020204" pitchFamily="34" charset="-122"/>
                <a:ea typeface="Microsoft YaHei" panose="020B0503020204020204" pitchFamily="34" charset="-122"/>
              </a:rPr>
              <a:t>Temporal trend clustering through word frequency time series</a:t>
            </a:r>
            <a:endParaRPr lang="zh-CN" altLang="en-US" sz="32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1938334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C4330C62-7A4C-2B4B-8F29-BF225A91F17A}"/>
              </a:ext>
            </a:extLst>
          </p:cNvPr>
          <p:cNvSpPr txBox="1"/>
          <p:nvPr/>
        </p:nvSpPr>
        <p:spPr>
          <a:xfrm>
            <a:off x="471055" y="1357841"/>
            <a:ext cx="7910946" cy="5182509"/>
          </a:xfrm>
          <a:prstGeom prst="rect">
            <a:avLst/>
          </a:prstGeom>
          <a:noFill/>
        </p:spPr>
        <p:txBody>
          <a:bodyPr wrap="square">
            <a:spAutoFit/>
          </a:bodyPr>
          <a:lstStyle/>
          <a:p>
            <a:pPr marL="285750" indent="-285750" algn="just">
              <a:lnSpc>
                <a:spcPct val="150000"/>
              </a:lnSpc>
              <a:buFont typeface="Wingdings" pitchFamily="2" charset="2"/>
              <a:buChar char="ü"/>
            </a:pPr>
            <a:r>
              <a:rPr lang="en-US"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rPr>
              <a:t>TTCM model is highly effective in </a:t>
            </a:r>
            <a:r>
              <a:rPr lang="en-US" altLang="zh-CN" sz="1600" b="1" dirty="0">
                <a:effectLst/>
                <a:latin typeface="Microsoft YaHei" panose="020B0503020204020204" pitchFamily="34" charset="-122"/>
                <a:ea typeface="Microsoft YaHei" panose="020B0503020204020204" pitchFamily="34" charset="-122"/>
                <a:cs typeface="Times New Roman" panose="02020603050405020304" pitchFamily="18" charset="0"/>
              </a:rPr>
              <a:t>identifying emerging words </a:t>
            </a:r>
            <a:r>
              <a:rPr lang="en-US"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rPr>
              <a:t>across various disciplines that have suddenly burst onto the scene, successfully capturing the rising trend of keyword frequencies towards the end of the time span. </a:t>
            </a:r>
          </a:p>
          <a:p>
            <a:pPr marL="285750" indent="-285750" algn="just">
              <a:lnSpc>
                <a:spcPct val="150000"/>
              </a:lnSpc>
              <a:buFont typeface="Wingdings" pitchFamily="2" charset="2"/>
              <a:buChar char="ü"/>
            </a:pPr>
            <a:r>
              <a:rPr lang="en-US"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rPr>
              <a:t>Within the set of keywords exhibiting an upward trend, the model accurately </a:t>
            </a:r>
            <a:r>
              <a:rPr lang="en-US" altLang="zh-CN" sz="1600" b="1" dirty="0">
                <a:effectLst/>
                <a:latin typeface="Microsoft YaHei" panose="020B0503020204020204" pitchFamily="34" charset="-122"/>
                <a:ea typeface="Microsoft YaHei" panose="020B0503020204020204" pitchFamily="34" charset="-122"/>
                <a:cs typeface="Times New Roman" panose="02020603050405020304" pitchFamily="18" charset="0"/>
              </a:rPr>
              <a:t>identified research hotspots </a:t>
            </a:r>
            <a:r>
              <a:rPr lang="en-US"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rPr>
              <a:t>that are gradually gaining widespread attention among LIS scholars.</a:t>
            </a:r>
          </a:p>
          <a:p>
            <a:pPr marL="285750" indent="-285750" algn="just">
              <a:lnSpc>
                <a:spcPct val="150000"/>
              </a:lnSpc>
              <a:buFont typeface="Wingdings" pitchFamily="2" charset="2"/>
              <a:buChar char="ü"/>
            </a:pPr>
            <a:r>
              <a:rPr lang="en-US"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rPr>
              <a:t>For the keywords identified by the model as having high-frequency fluctuations, their frequency levels consistently remained high, often signifying </a:t>
            </a:r>
            <a:r>
              <a:rPr lang="en-US" altLang="zh-CN" sz="1600" b="1" dirty="0">
                <a:effectLst/>
                <a:latin typeface="Microsoft YaHei" panose="020B0503020204020204" pitchFamily="34" charset="-122"/>
                <a:ea typeface="Microsoft YaHei" panose="020B0503020204020204" pitchFamily="34" charset="-122"/>
                <a:cs typeface="Times New Roman" panose="02020603050405020304" pitchFamily="18" charset="0"/>
              </a:rPr>
              <a:t>core research sub-fields or topics </a:t>
            </a:r>
            <a:r>
              <a:rPr lang="en-US"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rPr>
              <a:t>within the domain. </a:t>
            </a:r>
          </a:p>
          <a:p>
            <a:pPr marL="285750" indent="-285750" algn="just">
              <a:lnSpc>
                <a:spcPct val="150000"/>
              </a:lnSpc>
              <a:buFont typeface="Wingdings" pitchFamily="2" charset="2"/>
              <a:buChar char="ü"/>
            </a:pPr>
            <a:r>
              <a:rPr lang="en-US"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rPr>
              <a:t>Conversely, the model effectively reflected keywords in decline, indicating words that are gradually </a:t>
            </a:r>
            <a:r>
              <a:rPr lang="en-US" altLang="zh-CN" sz="1600" b="1" dirty="0">
                <a:effectLst/>
                <a:latin typeface="Microsoft YaHei" panose="020B0503020204020204" pitchFamily="34" charset="-122"/>
                <a:ea typeface="Microsoft YaHei" panose="020B0503020204020204" pitchFamily="34" charset="-122"/>
                <a:cs typeface="Times New Roman" panose="02020603050405020304" pitchFamily="18" charset="0"/>
              </a:rPr>
              <a:t>fading from the focal interest </a:t>
            </a:r>
            <a:r>
              <a:rPr lang="en-US"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rPr>
              <a:t>of scholars in the discipline. </a:t>
            </a:r>
            <a:endParaRPr lang="zh-CN"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just">
              <a:lnSpc>
                <a:spcPct val="130000"/>
              </a:lnSpc>
            </a:pPr>
            <a:endParaRPr lang="zh-CN" altLang="zh-CN" sz="1600" kern="100" dirty="0">
              <a:latin typeface="Microsoft YaHei" panose="020B0503020204020204" pitchFamily="34" charset="-122"/>
              <a:ea typeface="Microsoft YaHei" panose="020B0503020204020204" pitchFamily="34" charset="-122"/>
              <a:cs typeface="Times New Roman (正文 CS 字体)"/>
            </a:endParaRPr>
          </a:p>
        </p:txBody>
      </p:sp>
      <p:pic>
        <p:nvPicPr>
          <p:cNvPr id="10" name="图片 9">
            <a:extLst>
              <a:ext uri="{FF2B5EF4-FFF2-40B4-BE49-F238E27FC236}">
                <a16:creationId xmlns:a16="http://schemas.microsoft.com/office/drawing/2014/main" id="{F0A5830E-BB87-CB4D-B068-1985DF45A3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9328" y="435221"/>
            <a:ext cx="1612900" cy="508000"/>
          </a:xfrm>
          <a:prstGeom prst="rect">
            <a:avLst/>
          </a:prstGeom>
        </p:spPr>
      </p:pic>
      <p:sp>
        <p:nvSpPr>
          <p:cNvPr id="11" name="文本框 10">
            <a:extLst>
              <a:ext uri="{FF2B5EF4-FFF2-40B4-BE49-F238E27FC236}">
                <a16:creationId xmlns:a16="http://schemas.microsoft.com/office/drawing/2014/main" id="{B347BD84-4514-204D-9B90-807DEBEF5F7C}"/>
              </a:ext>
            </a:extLst>
          </p:cNvPr>
          <p:cNvSpPr txBox="1"/>
          <p:nvPr/>
        </p:nvSpPr>
        <p:spPr>
          <a:xfrm>
            <a:off x="8581764" y="6410739"/>
            <a:ext cx="396262"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22</a:t>
            </a:r>
            <a:endParaRPr kumimoji="1" lang="zh-CN" altLang="en-US" sz="1400" dirty="0">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95EA586F-D813-0D40-9117-3FBA2A7FEBE1}"/>
              </a:ext>
            </a:extLst>
          </p:cNvPr>
          <p:cNvSpPr/>
          <p:nvPr/>
        </p:nvSpPr>
        <p:spPr>
          <a:xfrm>
            <a:off x="6257925" y="39756"/>
            <a:ext cx="2886075" cy="9301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7" name="Picture 2">
            <a:extLst>
              <a:ext uri="{FF2B5EF4-FFF2-40B4-BE49-F238E27FC236}">
                <a16:creationId xmlns:a16="http://schemas.microsoft.com/office/drawing/2014/main" id="{18E89E50-C882-8243-9AB1-BA3472253D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6798" y="529594"/>
            <a:ext cx="2095522" cy="468000"/>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71F87685-A4C2-8A46-A7E0-E8090139C0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8672" y="16460"/>
            <a:ext cx="1485901" cy="468000"/>
          </a:xfrm>
          <a:prstGeom prst="rect">
            <a:avLst/>
          </a:prstGeom>
        </p:spPr>
      </p:pic>
      <p:sp>
        <p:nvSpPr>
          <p:cNvPr id="12" name="标题 6">
            <a:extLst>
              <a:ext uri="{FF2B5EF4-FFF2-40B4-BE49-F238E27FC236}">
                <a16:creationId xmlns:a16="http://schemas.microsoft.com/office/drawing/2014/main" id="{363C47D7-53D1-854B-98C1-5C51AA0216FB}"/>
              </a:ext>
            </a:extLst>
          </p:cNvPr>
          <p:cNvSpPr>
            <a:spLocks noGrp="1"/>
          </p:cNvSpPr>
          <p:nvPr>
            <p:ph type="title"/>
          </p:nvPr>
        </p:nvSpPr>
        <p:spPr>
          <a:xfrm>
            <a:off x="929028" y="-279949"/>
            <a:ext cx="6516801" cy="1637790"/>
          </a:xfrm>
        </p:spPr>
        <p:txBody>
          <a:bodyPr>
            <a:normAutofit/>
          </a:bodyPr>
          <a:lstStyle/>
          <a:p>
            <a:r>
              <a:rPr lang="en-US" altLang="zh-CN" sz="2800" dirty="0">
                <a:latin typeface="Microsoft YaHei" panose="020B0503020204020204" pitchFamily="34" charset="-122"/>
                <a:ea typeface="Microsoft YaHei" panose="020B0503020204020204" pitchFamily="34" charset="-122"/>
              </a:rPr>
              <a:t>Temporal trend clustering through word frequency time series</a:t>
            </a:r>
            <a:endParaRPr lang="zh-CN" altLang="en-US" sz="32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044096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F0A5830E-BB87-CB4D-B068-1985DF45A3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9328" y="435221"/>
            <a:ext cx="1612900" cy="508000"/>
          </a:xfrm>
          <a:prstGeom prst="rect">
            <a:avLst/>
          </a:prstGeom>
        </p:spPr>
      </p:pic>
      <p:sp>
        <p:nvSpPr>
          <p:cNvPr id="11" name="文本框 10">
            <a:extLst>
              <a:ext uri="{FF2B5EF4-FFF2-40B4-BE49-F238E27FC236}">
                <a16:creationId xmlns:a16="http://schemas.microsoft.com/office/drawing/2014/main" id="{B347BD84-4514-204D-9B90-807DEBEF5F7C}"/>
              </a:ext>
            </a:extLst>
          </p:cNvPr>
          <p:cNvSpPr txBox="1"/>
          <p:nvPr/>
        </p:nvSpPr>
        <p:spPr>
          <a:xfrm>
            <a:off x="8581764" y="6410739"/>
            <a:ext cx="396262"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23</a:t>
            </a:r>
            <a:endParaRPr kumimoji="1" lang="zh-CN" altLang="en-US" sz="1400" dirty="0">
              <a:latin typeface="Microsoft YaHei" panose="020B0503020204020204" pitchFamily="34" charset="-122"/>
              <a:ea typeface="Microsoft YaHei" panose="020B0503020204020204" pitchFamily="34" charset="-122"/>
            </a:endParaRPr>
          </a:p>
        </p:txBody>
      </p:sp>
      <p:graphicFrame>
        <p:nvGraphicFramePr>
          <p:cNvPr id="3" name="表格 2">
            <a:extLst>
              <a:ext uri="{FF2B5EF4-FFF2-40B4-BE49-F238E27FC236}">
                <a16:creationId xmlns:a16="http://schemas.microsoft.com/office/drawing/2014/main" id="{7A8318C9-D7A3-874F-B65E-7A77E9A33D8D}"/>
              </a:ext>
            </a:extLst>
          </p:cNvPr>
          <p:cNvGraphicFramePr>
            <a:graphicFrameLocks noGrp="1"/>
          </p:cNvGraphicFramePr>
          <p:nvPr>
            <p:extLst>
              <p:ext uri="{D42A27DB-BD31-4B8C-83A1-F6EECF244321}">
                <p14:modId xmlns:p14="http://schemas.microsoft.com/office/powerpoint/2010/main" val="2250994733"/>
              </p:ext>
            </p:extLst>
          </p:nvPr>
        </p:nvGraphicFramePr>
        <p:xfrm>
          <a:off x="605584" y="1132768"/>
          <a:ext cx="7858970" cy="5594333"/>
        </p:xfrm>
        <a:graphic>
          <a:graphicData uri="http://schemas.openxmlformats.org/drawingml/2006/table">
            <a:tbl>
              <a:tblPr firstRow="1" firstCol="1" bandRow="1">
                <a:tableStyleId>{72833802-FEF1-4C79-8D5D-14CF1EAF98D9}</a:tableStyleId>
              </a:tblPr>
              <a:tblGrid>
                <a:gridCol w="1318694">
                  <a:extLst>
                    <a:ext uri="{9D8B030D-6E8A-4147-A177-3AD203B41FA5}">
                      <a16:colId xmlns:a16="http://schemas.microsoft.com/office/drawing/2014/main" val="1564011362"/>
                    </a:ext>
                  </a:extLst>
                </a:gridCol>
                <a:gridCol w="3042423">
                  <a:extLst>
                    <a:ext uri="{9D8B030D-6E8A-4147-A177-3AD203B41FA5}">
                      <a16:colId xmlns:a16="http://schemas.microsoft.com/office/drawing/2014/main" val="1261999869"/>
                    </a:ext>
                  </a:extLst>
                </a:gridCol>
                <a:gridCol w="3497853">
                  <a:extLst>
                    <a:ext uri="{9D8B030D-6E8A-4147-A177-3AD203B41FA5}">
                      <a16:colId xmlns:a16="http://schemas.microsoft.com/office/drawing/2014/main" val="1641483285"/>
                    </a:ext>
                  </a:extLst>
                </a:gridCol>
              </a:tblGrid>
              <a:tr h="360218">
                <a:tc>
                  <a:txBody>
                    <a:bodyPr/>
                    <a:lstStyle/>
                    <a:p>
                      <a:pPr indent="180340" algn="ctr">
                        <a:lnSpc>
                          <a:spcPct val="110000"/>
                        </a:lnSpc>
                      </a:pPr>
                      <a:r>
                        <a:rPr lang="en-US" sz="1200" dirty="0">
                          <a:effectLst/>
                          <a:latin typeface="Microsoft YaHei" panose="020B0503020204020204" pitchFamily="34" charset="-122"/>
                          <a:ea typeface="Microsoft YaHei" panose="020B0503020204020204" pitchFamily="34" charset="-122"/>
                        </a:rPr>
                        <a:t>Trend</a:t>
                      </a:r>
                      <a:endParaRPr lang="zh-CN" sz="12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36195" marR="36195" marT="0" marB="0" anchor="ctr"/>
                </a:tc>
                <a:tc>
                  <a:txBody>
                    <a:bodyPr/>
                    <a:lstStyle/>
                    <a:p>
                      <a:pPr indent="180340" algn="ctr">
                        <a:lnSpc>
                          <a:spcPct val="110000"/>
                        </a:lnSpc>
                      </a:pPr>
                      <a:r>
                        <a:rPr lang="en-US" sz="1200" dirty="0">
                          <a:effectLst/>
                          <a:latin typeface="Microsoft YaHei" panose="020B0503020204020204" pitchFamily="34" charset="-122"/>
                          <a:ea typeface="Microsoft YaHei" panose="020B0503020204020204" pitchFamily="34" charset="-122"/>
                        </a:rPr>
                        <a:t>Research questions/objects</a:t>
                      </a:r>
                      <a:endParaRPr lang="zh-CN" sz="12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36195" marR="36195" marT="0" marB="0" anchor="ctr"/>
                </a:tc>
                <a:tc>
                  <a:txBody>
                    <a:bodyPr/>
                    <a:lstStyle/>
                    <a:p>
                      <a:pPr indent="180340" algn="ctr">
                        <a:lnSpc>
                          <a:spcPct val="110000"/>
                        </a:lnSpc>
                      </a:pPr>
                      <a:r>
                        <a:rPr lang="en-US" sz="1200" dirty="0">
                          <a:effectLst/>
                          <a:latin typeface="Microsoft YaHei" panose="020B0503020204020204" pitchFamily="34" charset="-122"/>
                          <a:ea typeface="Microsoft YaHei" panose="020B0503020204020204" pitchFamily="34" charset="-122"/>
                        </a:rPr>
                        <a:t>Research methods/technologies</a:t>
                      </a:r>
                      <a:endParaRPr lang="zh-CN" sz="12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36195" marR="36195" marT="0" marB="0" anchor="ctr"/>
                </a:tc>
                <a:extLst>
                  <a:ext uri="{0D108BD9-81ED-4DB2-BD59-A6C34878D82A}">
                    <a16:rowId xmlns:a16="http://schemas.microsoft.com/office/drawing/2014/main" val="1717675482"/>
                  </a:ext>
                </a:extLst>
              </a:tr>
              <a:tr h="1259150">
                <a:tc>
                  <a:txBody>
                    <a:bodyPr/>
                    <a:lstStyle/>
                    <a:p>
                      <a:pPr indent="180340" algn="ctr">
                        <a:lnSpc>
                          <a:spcPct val="110000"/>
                        </a:lnSpc>
                      </a:pPr>
                      <a:r>
                        <a:rPr lang="en-US" sz="1200" dirty="0">
                          <a:effectLst/>
                          <a:latin typeface="Microsoft YaHei" panose="020B0503020204020204" pitchFamily="34" charset="-122"/>
                          <a:ea typeface="Microsoft YaHei" panose="020B0503020204020204" pitchFamily="34" charset="-122"/>
                        </a:rPr>
                        <a:t>Burst</a:t>
                      </a:r>
                      <a:endParaRPr lang="zh-CN" sz="12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36195" marR="36195" marT="0" marB="0" anchor="ctr"/>
                </a:tc>
                <a:tc>
                  <a:txBody>
                    <a:bodyPr/>
                    <a:lstStyle/>
                    <a:p>
                      <a:pPr indent="180340" algn="ctr">
                        <a:lnSpc>
                          <a:spcPct val="110000"/>
                        </a:lnSpc>
                      </a:pPr>
                      <a:r>
                        <a:rPr lang="en-US" sz="1200" b="1" dirty="0">
                          <a:effectLst/>
                          <a:latin typeface="Microsoft YaHei" panose="020B0503020204020204" pitchFamily="34" charset="-122"/>
                          <a:ea typeface="Microsoft YaHei" panose="020B0503020204020204" pitchFamily="34" charset="-122"/>
                        </a:rPr>
                        <a:t>17</a:t>
                      </a:r>
                      <a:endParaRPr lang="zh-CN" sz="1200" b="1" dirty="0">
                        <a:effectLst/>
                        <a:latin typeface="Microsoft YaHei" panose="020B0503020204020204" pitchFamily="34" charset="-122"/>
                        <a:ea typeface="Microsoft YaHei" panose="020B0503020204020204" pitchFamily="34" charset="-122"/>
                      </a:endParaRPr>
                    </a:p>
                    <a:p>
                      <a:pPr indent="180340" algn="ctr">
                        <a:lnSpc>
                          <a:spcPct val="110000"/>
                        </a:lnSpc>
                      </a:pPr>
                      <a:r>
                        <a:rPr lang="en-US" sz="1200" dirty="0">
                          <a:effectLst/>
                          <a:latin typeface="Microsoft YaHei" panose="020B0503020204020204" pitchFamily="34" charset="-122"/>
                          <a:ea typeface="Microsoft YaHei" panose="020B0503020204020204" pitchFamily="34" charset="-122"/>
                        </a:rPr>
                        <a:t>Electronic Health Records</a:t>
                      </a:r>
                      <a:endParaRPr lang="zh-CN" sz="1200" dirty="0">
                        <a:effectLst/>
                        <a:latin typeface="Microsoft YaHei" panose="020B0503020204020204" pitchFamily="34" charset="-122"/>
                        <a:ea typeface="Microsoft YaHei" panose="020B0503020204020204" pitchFamily="34" charset="-122"/>
                      </a:endParaRPr>
                    </a:p>
                    <a:p>
                      <a:pPr indent="180340" algn="ctr">
                        <a:lnSpc>
                          <a:spcPct val="110000"/>
                        </a:lnSpc>
                      </a:pPr>
                      <a:r>
                        <a:rPr lang="en-US" sz="1200" dirty="0">
                          <a:effectLst/>
                          <a:latin typeface="Microsoft YaHei" panose="020B0503020204020204" pitchFamily="34" charset="-122"/>
                          <a:ea typeface="Microsoft YaHei" panose="020B0503020204020204" pitchFamily="34" charset="-122"/>
                        </a:rPr>
                        <a:t>Covid-19</a:t>
                      </a:r>
                      <a:endParaRPr lang="zh-CN" sz="1200" dirty="0">
                        <a:effectLst/>
                        <a:latin typeface="Microsoft YaHei" panose="020B0503020204020204" pitchFamily="34" charset="-122"/>
                        <a:ea typeface="Microsoft YaHei" panose="020B0503020204020204" pitchFamily="34" charset="-122"/>
                      </a:endParaRPr>
                    </a:p>
                    <a:p>
                      <a:pPr indent="180340" algn="ctr">
                        <a:lnSpc>
                          <a:spcPct val="110000"/>
                        </a:lnSpc>
                      </a:pPr>
                      <a:r>
                        <a:rPr lang="en-US" sz="1200" dirty="0">
                          <a:effectLst/>
                          <a:latin typeface="Microsoft YaHei" panose="020B0503020204020204" pitchFamily="34" charset="-122"/>
                          <a:ea typeface="Microsoft YaHei" panose="020B0503020204020204" pitchFamily="34" charset="-122"/>
                        </a:rPr>
                        <a:t>Digital Transformation</a:t>
                      </a:r>
                      <a:endParaRPr lang="zh-CN" sz="1200" dirty="0">
                        <a:effectLst/>
                        <a:latin typeface="Microsoft YaHei" panose="020B0503020204020204" pitchFamily="34" charset="-122"/>
                        <a:ea typeface="Microsoft YaHei" panose="020B0503020204020204" pitchFamily="34" charset="-122"/>
                      </a:endParaRPr>
                    </a:p>
                    <a:p>
                      <a:pPr indent="180340" algn="ctr">
                        <a:lnSpc>
                          <a:spcPct val="110000"/>
                        </a:lnSpc>
                      </a:pPr>
                      <a:r>
                        <a:rPr lang="en-US" sz="1200" dirty="0">
                          <a:effectLst/>
                          <a:latin typeface="Microsoft YaHei" panose="020B0503020204020204" pitchFamily="34" charset="-122"/>
                          <a:ea typeface="Microsoft YaHei" panose="020B0503020204020204" pitchFamily="34" charset="-122"/>
                        </a:rPr>
                        <a:t>Coronavirus</a:t>
                      </a:r>
                      <a:endParaRPr lang="zh-CN" sz="1200" dirty="0">
                        <a:effectLst/>
                        <a:latin typeface="Microsoft YaHei" panose="020B0503020204020204" pitchFamily="34" charset="-122"/>
                        <a:ea typeface="Microsoft YaHei" panose="020B0503020204020204" pitchFamily="34" charset="-122"/>
                      </a:endParaRPr>
                    </a:p>
                    <a:p>
                      <a:pPr indent="180340" algn="ctr">
                        <a:lnSpc>
                          <a:spcPct val="110000"/>
                        </a:lnSpc>
                      </a:pPr>
                      <a:r>
                        <a:rPr lang="en-US" sz="1200" dirty="0">
                          <a:effectLst/>
                          <a:latin typeface="Microsoft YaHei" panose="020B0503020204020204" pitchFamily="34" charset="-122"/>
                          <a:ea typeface="Microsoft YaHei" panose="020B0503020204020204" pitchFamily="34" charset="-122"/>
                        </a:rPr>
                        <a:t>Journalism</a:t>
                      </a:r>
                      <a:endParaRPr lang="zh-CN" sz="12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36195" marR="36195" marT="0" marB="0" anchor="ctr"/>
                </a:tc>
                <a:tc>
                  <a:txBody>
                    <a:bodyPr/>
                    <a:lstStyle/>
                    <a:p>
                      <a:pPr indent="180340" algn="ctr">
                        <a:lnSpc>
                          <a:spcPct val="110000"/>
                        </a:lnSpc>
                      </a:pPr>
                      <a:r>
                        <a:rPr lang="en-US" sz="1200" b="1" dirty="0">
                          <a:effectLst/>
                          <a:latin typeface="Microsoft YaHei" panose="020B0503020204020204" pitchFamily="34" charset="-122"/>
                          <a:ea typeface="Microsoft YaHei" panose="020B0503020204020204" pitchFamily="34" charset="-122"/>
                        </a:rPr>
                        <a:t>13</a:t>
                      </a:r>
                      <a:endParaRPr lang="zh-CN" sz="1200" b="1" dirty="0">
                        <a:effectLst/>
                        <a:latin typeface="Microsoft YaHei" panose="020B0503020204020204" pitchFamily="34" charset="-122"/>
                        <a:ea typeface="Microsoft YaHei" panose="020B0503020204020204" pitchFamily="34" charset="-122"/>
                      </a:endParaRPr>
                    </a:p>
                    <a:p>
                      <a:pPr indent="180340" algn="ctr">
                        <a:lnSpc>
                          <a:spcPct val="110000"/>
                        </a:lnSpc>
                      </a:pPr>
                      <a:r>
                        <a:rPr lang="en-US" sz="1200" dirty="0">
                          <a:effectLst/>
                          <a:latin typeface="Microsoft YaHei" panose="020B0503020204020204" pitchFamily="34" charset="-122"/>
                          <a:ea typeface="Microsoft YaHei" panose="020B0503020204020204" pitchFamily="34" charset="-122"/>
                        </a:rPr>
                        <a:t>Machine Learning</a:t>
                      </a:r>
                      <a:endParaRPr lang="zh-CN" sz="1200" dirty="0">
                        <a:effectLst/>
                        <a:latin typeface="Microsoft YaHei" panose="020B0503020204020204" pitchFamily="34" charset="-122"/>
                        <a:ea typeface="Microsoft YaHei" panose="020B0503020204020204" pitchFamily="34" charset="-122"/>
                      </a:endParaRPr>
                    </a:p>
                    <a:p>
                      <a:pPr indent="180340" algn="ctr">
                        <a:lnSpc>
                          <a:spcPct val="110000"/>
                        </a:lnSpc>
                      </a:pPr>
                      <a:r>
                        <a:rPr lang="en-US" sz="1200" dirty="0">
                          <a:effectLst/>
                          <a:latin typeface="Microsoft YaHei" panose="020B0503020204020204" pitchFamily="34" charset="-122"/>
                          <a:ea typeface="Microsoft YaHei" panose="020B0503020204020204" pitchFamily="34" charset="-122"/>
                        </a:rPr>
                        <a:t>Artificial Intelligence</a:t>
                      </a:r>
                      <a:endParaRPr lang="zh-CN" sz="1200" dirty="0">
                        <a:effectLst/>
                        <a:latin typeface="Microsoft YaHei" panose="020B0503020204020204" pitchFamily="34" charset="-122"/>
                        <a:ea typeface="Microsoft YaHei" panose="020B0503020204020204" pitchFamily="34" charset="-122"/>
                      </a:endParaRPr>
                    </a:p>
                    <a:p>
                      <a:pPr indent="180340" algn="ctr">
                        <a:lnSpc>
                          <a:spcPct val="110000"/>
                        </a:lnSpc>
                      </a:pPr>
                      <a:r>
                        <a:rPr lang="en-US" sz="1200" dirty="0">
                          <a:effectLst/>
                          <a:latin typeface="Microsoft YaHei" panose="020B0503020204020204" pitchFamily="34" charset="-122"/>
                          <a:ea typeface="Microsoft YaHei" panose="020B0503020204020204" pitchFamily="34" charset="-122"/>
                        </a:rPr>
                        <a:t>Deep Learning</a:t>
                      </a:r>
                      <a:endParaRPr lang="zh-CN" sz="1200" dirty="0">
                        <a:effectLst/>
                        <a:latin typeface="Microsoft YaHei" panose="020B0503020204020204" pitchFamily="34" charset="-122"/>
                        <a:ea typeface="Microsoft YaHei" panose="020B0503020204020204" pitchFamily="34" charset="-122"/>
                      </a:endParaRPr>
                    </a:p>
                    <a:p>
                      <a:pPr indent="180340" algn="ctr">
                        <a:lnSpc>
                          <a:spcPct val="110000"/>
                        </a:lnSpc>
                      </a:pPr>
                      <a:r>
                        <a:rPr lang="en-US" sz="1200" dirty="0">
                          <a:effectLst/>
                          <a:latin typeface="Microsoft YaHei" panose="020B0503020204020204" pitchFamily="34" charset="-122"/>
                          <a:ea typeface="Microsoft YaHei" panose="020B0503020204020204" pitchFamily="34" charset="-122"/>
                        </a:rPr>
                        <a:t>Blockchain</a:t>
                      </a:r>
                      <a:endParaRPr lang="zh-CN" sz="1200" dirty="0">
                        <a:effectLst/>
                        <a:latin typeface="Microsoft YaHei" panose="020B0503020204020204" pitchFamily="34" charset="-122"/>
                        <a:ea typeface="Microsoft YaHei" panose="020B0503020204020204" pitchFamily="34" charset="-122"/>
                      </a:endParaRPr>
                    </a:p>
                    <a:p>
                      <a:pPr indent="180340" algn="ctr">
                        <a:lnSpc>
                          <a:spcPct val="110000"/>
                        </a:lnSpc>
                      </a:pPr>
                      <a:r>
                        <a:rPr lang="en-US" sz="1200" dirty="0">
                          <a:effectLst/>
                          <a:latin typeface="Microsoft YaHei" panose="020B0503020204020204" pitchFamily="34" charset="-122"/>
                          <a:ea typeface="Microsoft YaHei" panose="020B0503020204020204" pitchFamily="34" charset="-122"/>
                        </a:rPr>
                        <a:t>Neural Network</a:t>
                      </a:r>
                      <a:endParaRPr lang="zh-CN" sz="12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36195" marR="36195" marT="0" marB="0" anchor="ctr"/>
                </a:tc>
                <a:extLst>
                  <a:ext uri="{0D108BD9-81ED-4DB2-BD59-A6C34878D82A}">
                    <a16:rowId xmlns:a16="http://schemas.microsoft.com/office/drawing/2014/main" val="3177590238"/>
                  </a:ext>
                </a:extLst>
              </a:tr>
              <a:tr h="1259150">
                <a:tc>
                  <a:txBody>
                    <a:bodyPr/>
                    <a:lstStyle/>
                    <a:p>
                      <a:pPr indent="180340" algn="ctr">
                        <a:lnSpc>
                          <a:spcPct val="110000"/>
                        </a:lnSpc>
                      </a:pPr>
                      <a:r>
                        <a:rPr lang="en-US" sz="1200">
                          <a:effectLst/>
                          <a:latin typeface="Microsoft YaHei" panose="020B0503020204020204" pitchFamily="34" charset="-122"/>
                          <a:ea typeface="Microsoft YaHei" panose="020B0503020204020204" pitchFamily="34" charset="-122"/>
                        </a:rPr>
                        <a:t>Increasing</a:t>
                      </a:r>
                      <a:endParaRPr lang="zh-CN" sz="12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36195" marR="36195" marT="0" marB="0" anchor="ctr"/>
                </a:tc>
                <a:tc>
                  <a:txBody>
                    <a:bodyPr/>
                    <a:lstStyle/>
                    <a:p>
                      <a:pPr indent="180340" algn="ctr">
                        <a:lnSpc>
                          <a:spcPct val="110000"/>
                        </a:lnSpc>
                      </a:pPr>
                      <a:r>
                        <a:rPr lang="en-US" sz="1200" b="1" dirty="0">
                          <a:effectLst/>
                          <a:latin typeface="Microsoft YaHei" panose="020B0503020204020204" pitchFamily="34" charset="-122"/>
                          <a:ea typeface="Microsoft YaHei" panose="020B0503020204020204" pitchFamily="34" charset="-122"/>
                        </a:rPr>
                        <a:t>117</a:t>
                      </a:r>
                      <a:endParaRPr lang="zh-CN" sz="1200" b="1" dirty="0">
                        <a:effectLst/>
                        <a:latin typeface="Microsoft YaHei" panose="020B0503020204020204" pitchFamily="34" charset="-122"/>
                        <a:ea typeface="Microsoft YaHei" panose="020B0503020204020204" pitchFamily="34" charset="-122"/>
                      </a:endParaRPr>
                    </a:p>
                    <a:p>
                      <a:pPr indent="180340" algn="ctr">
                        <a:lnSpc>
                          <a:spcPct val="110000"/>
                        </a:lnSpc>
                      </a:pPr>
                      <a:r>
                        <a:rPr lang="en-US" sz="1200" dirty="0">
                          <a:effectLst/>
                          <a:latin typeface="Microsoft YaHei" panose="020B0503020204020204" pitchFamily="34" charset="-122"/>
                          <a:ea typeface="Microsoft YaHei" panose="020B0503020204020204" pitchFamily="34" charset="-122"/>
                        </a:rPr>
                        <a:t>Privacy</a:t>
                      </a:r>
                      <a:endParaRPr lang="zh-CN" sz="1200" dirty="0">
                        <a:effectLst/>
                        <a:latin typeface="Microsoft YaHei" panose="020B0503020204020204" pitchFamily="34" charset="-122"/>
                        <a:ea typeface="Microsoft YaHei" panose="020B0503020204020204" pitchFamily="34" charset="-122"/>
                      </a:endParaRPr>
                    </a:p>
                    <a:p>
                      <a:pPr indent="180340" algn="ctr">
                        <a:lnSpc>
                          <a:spcPct val="110000"/>
                        </a:lnSpc>
                      </a:pPr>
                      <a:r>
                        <a:rPr lang="en-US" sz="1200" dirty="0">
                          <a:effectLst/>
                          <a:latin typeface="Microsoft YaHei" panose="020B0503020204020204" pitchFamily="34" charset="-122"/>
                          <a:ea typeface="Microsoft YaHei" panose="020B0503020204020204" pitchFamily="34" charset="-122"/>
                        </a:rPr>
                        <a:t>Research Evaluation</a:t>
                      </a:r>
                      <a:endParaRPr lang="zh-CN" sz="1200" dirty="0">
                        <a:effectLst/>
                        <a:latin typeface="Microsoft YaHei" panose="020B0503020204020204" pitchFamily="34" charset="-122"/>
                        <a:ea typeface="Microsoft YaHei" panose="020B0503020204020204" pitchFamily="34" charset="-122"/>
                      </a:endParaRPr>
                    </a:p>
                    <a:p>
                      <a:pPr indent="180340" algn="ctr">
                        <a:lnSpc>
                          <a:spcPct val="110000"/>
                        </a:lnSpc>
                      </a:pPr>
                      <a:r>
                        <a:rPr lang="en-US" sz="1200" dirty="0">
                          <a:effectLst/>
                          <a:latin typeface="Microsoft YaHei" panose="020B0503020204020204" pitchFamily="34" charset="-122"/>
                          <a:ea typeface="Microsoft YaHei" panose="020B0503020204020204" pitchFamily="34" charset="-122"/>
                        </a:rPr>
                        <a:t>Gender</a:t>
                      </a:r>
                      <a:endParaRPr lang="zh-CN" sz="1200" dirty="0">
                        <a:effectLst/>
                        <a:latin typeface="Microsoft YaHei" panose="020B0503020204020204" pitchFamily="34" charset="-122"/>
                        <a:ea typeface="Microsoft YaHei" panose="020B0503020204020204" pitchFamily="34" charset="-122"/>
                      </a:endParaRPr>
                    </a:p>
                    <a:p>
                      <a:pPr indent="180340" algn="ctr">
                        <a:lnSpc>
                          <a:spcPct val="110000"/>
                        </a:lnSpc>
                      </a:pPr>
                      <a:r>
                        <a:rPr lang="en-US" sz="1200" dirty="0">
                          <a:effectLst/>
                          <a:latin typeface="Microsoft YaHei" panose="020B0503020204020204" pitchFamily="34" charset="-122"/>
                          <a:ea typeface="Microsoft YaHei" panose="020B0503020204020204" pitchFamily="34" charset="-122"/>
                        </a:rPr>
                        <a:t>Scholarly Communication</a:t>
                      </a:r>
                      <a:endParaRPr lang="zh-CN" sz="1200" dirty="0">
                        <a:effectLst/>
                        <a:latin typeface="Microsoft YaHei" panose="020B0503020204020204" pitchFamily="34" charset="-122"/>
                        <a:ea typeface="Microsoft YaHei" panose="020B0503020204020204" pitchFamily="34" charset="-122"/>
                      </a:endParaRPr>
                    </a:p>
                    <a:p>
                      <a:pPr indent="180340" algn="ctr">
                        <a:lnSpc>
                          <a:spcPct val="110000"/>
                        </a:lnSpc>
                      </a:pPr>
                      <a:r>
                        <a:rPr lang="en-US" sz="1200" dirty="0">
                          <a:effectLst/>
                          <a:latin typeface="Microsoft YaHei" panose="020B0503020204020204" pitchFamily="34" charset="-122"/>
                          <a:ea typeface="Microsoft YaHei" panose="020B0503020204020204" pitchFamily="34" charset="-122"/>
                        </a:rPr>
                        <a:t>Higher Education</a:t>
                      </a:r>
                      <a:endParaRPr lang="zh-CN" sz="12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36195" marR="36195" marT="0" marB="0" anchor="ctr"/>
                </a:tc>
                <a:tc>
                  <a:txBody>
                    <a:bodyPr/>
                    <a:lstStyle/>
                    <a:p>
                      <a:pPr indent="180340" algn="ctr">
                        <a:lnSpc>
                          <a:spcPct val="110000"/>
                        </a:lnSpc>
                      </a:pPr>
                      <a:r>
                        <a:rPr lang="en-US" sz="1200" b="1" dirty="0">
                          <a:effectLst/>
                          <a:latin typeface="Microsoft YaHei" panose="020B0503020204020204" pitchFamily="34" charset="-122"/>
                          <a:ea typeface="Microsoft YaHei" panose="020B0503020204020204" pitchFamily="34" charset="-122"/>
                        </a:rPr>
                        <a:t>60</a:t>
                      </a:r>
                      <a:endParaRPr lang="zh-CN" sz="1200" b="1" dirty="0">
                        <a:effectLst/>
                        <a:latin typeface="Microsoft YaHei" panose="020B0503020204020204" pitchFamily="34" charset="-122"/>
                        <a:ea typeface="Microsoft YaHei" panose="020B0503020204020204" pitchFamily="34" charset="-122"/>
                      </a:endParaRPr>
                    </a:p>
                    <a:p>
                      <a:pPr indent="180340" algn="ctr">
                        <a:lnSpc>
                          <a:spcPct val="110000"/>
                        </a:lnSpc>
                      </a:pPr>
                      <a:r>
                        <a:rPr lang="en-US" sz="1200" dirty="0">
                          <a:effectLst/>
                          <a:latin typeface="Microsoft YaHei" panose="020B0503020204020204" pitchFamily="34" charset="-122"/>
                          <a:ea typeface="Microsoft YaHei" panose="020B0503020204020204" pitchFamily="34" charset="-122"/>
                        </a:rPr>
                        <a:t>Social Network Analysis</a:t>
                      </a:r>
                      <a:endParaRPr lang="zh-CN" sz="1200" dirty="0">
                        <a:effectLst/>
                        <a:latin typeface="Microsoft YaHei" panose="020B0503020204020204" pitchFamily="34" charset="-122"/>
                        <a:ea typeface="Microsoft YaHei" panose="020B0503020204020204" pitchFamily="34" charset="-122"/>
                      </a:endParaRPr>
                    </a:p>
                    <a:p>
                      <a:pPr indent="180340" algn="ctr">
                        <a:lnSpc>
                          <a:spcPct val="110000"/>
                        </a:lnSpc>
                      </a:pPr>
                      <a:r>
                        <a:rPr lang="en-US" sz="1200" dirty="0">
                          <a:effectLst/>
                          <a:latin typeface="Microsoft YaHei" panose="020B0503020204020204" pitchFamily="34" charset="-122"/>
                          <a:ea typeface="Microsoft YaHei" panose="020B0503020204020204" pitchFamily="34" charset="-122"/>
                        </a:rPr>
                        <a:t>Big Data</a:t>
                      </a:r>
                      <a:endParaRPr lang="zh-CN" sz="1200" dirty="0">
                        <a:effectLst/>
                        <a:latin typeface="Microsoft YaHei" panose="020B0503020204020204" pitchFamily="34" charset="-122"/>
                        <a:ea typeface="Microsoft YaHei" panose="020B0503020204020204" pitchFamily="34" charset="-122"/>
                      </a:endParaRPr>
                    </a:p>
                    <a:p>
                      <a:pPr indent="180340" algn="ctr">
                        <a:lnSpc>
                          <a:spcPct val="110000"/>
                        </a:lnSpc>
                      </a:pPr>
                      <a:r>
                        <a:rPr lang="en-US" sz="1200" dirty="0">
                          <a:effectLst/>
                          <a:latin typeface="Microsoft YaHei" panose="020B0503020204020204" pitchFamily="34" charset="-122"/>
                          <a:ea typeface="Microsoft YaHei" panose="020B0503020204020204" pitchFamily="34" charset="-122"/>
                        </a:rPr>
                        <a:t>Classification</a:t>
                      </a:r>
                      <a:endParaRPr lang="zh-CN" sz="1200" dirty="0">
                        <a:effectLst/>
                        <a:latin typeface="Microsoft YaHei" panose="020B0503020204020204" pitchFamily="34" charset="-122"/>
                        <a:ea typeface="Microsoft YaHei" panose="020B0503020204020204" pitchFamily="34" charset="-122"/>
                      </a:endParaRPr>
                    </a:p>
                    <a:p>
                      <a:pPr indent="180340" algn="ctr">
                        <a:lnSpc>
                          <a:spcPct val="110000"/>
                        </a:lnSpc>
                      </a:pPr>
                      <a:r>
                        <a:rPr lang="en-US" sz="1200" dirty="0">
                          <a:effectLst/>
                          <a:latin typeface="Microsoft YaHei" panose="020B0503020204020204" pitchFamily="34" charset="-122"/>
                          <a:ea typeface="Microsoft YaHei" panose="020B0503020204020204" pitchFamily="34" charset="-122"/>
                        </a:rPr>
                        <a:t>Altmetrics</a:t>
                      </a:r>
                      <a:endParaRPr lang="zh-CN" sz="1200" dirty="0">
                        <a:effectLst/>
                        <a:latin typeface="Microsoft YaHei" panose="020B0503020204020204" pitchFamily="34" charset="-122"/>
                        <a:ea typeface="Microsoft YaHei" panose="020B0503020204020204" pitchFamily="34" charset="-122"/>
                      </a:endParaRPr>
                    </a:p>
                    <a:p>
                      <a:pPr indent="180340" algn="ctr">
                        <a:lnSpc>
                          <a:spcPct val="110000"/>
                        </a:lnSpc>
                      </a:pPr>
                      <a:r>
                        <a:rPr lang="en-US" sz="1200" dirty="0">
                          <a:effectLst/>
                          <a:latin typeface="Microsoft YaHei" panose="020B0503020204020204" pitchFamily="34" charset="-122"/>
                          <a:ea typeface="Microsoft YaHei" panose="020B0503020204020204" pitchFamily="34" charset="-122"/>
                        </a:rPr>
                        <a:t>Sentiment Analysis</a:t>
                      </a:r>
                      <a:endParaRPr lang="zh-CN" sz="12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36195" marR="36195" marT="0" marB="0" anchor="ctr"/>
                </a:tc>
                <a:extLst>
                  <a:ext uri="{0D108BD9-81ED-4DB2-BD59-A6C34878D82A}">
                    <a16:rowId xmlns:a16="http://schemas.microsoft.com/office/drawing/2014/main" val="2616921926"/>
                  </a:ext>
                </a:extLst>
              </a:tr>
              <a:tr h="1259150">
                <a:tc>
                  <a:txBody>
                    <a:bodyPr/>
                    <a:lstStyle/>
                    <a:p>
                      <a:pPr indent="180340" algn="ctr">
                        <a:lnSpc>
                          <a:spcPct val="110000"/>
                        </a:lnSpc>
                      </a:pPr>
                      <a:r>
                        <a:rPr lang="en-US" sz="1200">
                          <a:effectLst/>
                          <a:latin typeface="Microsoft YaHei" panose="020B0503020204020204" pitchFamily="34" charset="-122"/>
                          <a:ea typeface="Microsoft YaHei" panose="020B0503020204020204" pitchFamily="34" charset="-122"/>
                        </a:rPr>
                        <a:t>Decreasing</a:t>
                      </a:r>
                      <a:endParaRPr lang="zh-CN" sz="12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36195" marR="36195" marT="0" marB="0" anchor="ctr"/>
                </a:tc>
                <a:tc>
                  <a:txBody>
                    <a:bodyPr/>
                    <a:lstStyle/>
                    <a:p>
                      <a:pPr indent="180340" algn="ctr">
                        <a:lnSpc>
                          <a:spcPct val="110000"/>
                        </a:lnSpc>
                      </a:pPr>
                      <a:r>
                        <a:rPr lang="en-US" sz="1200" b="1" dirty="0">
                          <a:effectLst/>
                          <a:latin typeface="Microsoft YaHei" panose="020B0503020204020204" pitchFamily="34" charset="-122"/>
                          <a:ea typeface="Microsoft YaHei" panose="020B0503020204020204" pitchFamily="34" charset="-122"/>
                        </a:rPr>
                        <a:t>57</a:t>
                      </a:r>
                      <a:endParaRPr lang="zh-CN" sz="1200" b="1" dirty="0">
                        <a:effectLst/>
                        <a:latin typeface="Microsoft YaHei" panose="020B0503020204020204" pitchFamily="34" charset="-122"/>
                        <a:ea typeface="Microsoft YaHei" panose="020B0503020204020204" pitchFamily="34" charset="-122"/>
                      </a:endParaRPr>
                    </a:p>
                    <a:p>
                      <a:pPr indent="180340" algn="ctr">
                        <a:lnSpc>
                          <a:spcPct val="110000"/>
                        </a:lnSpc>
                      </a:pPr>
                      <a:r>
                        <a:rPr lang="en-US" sz="1200" dirty="0">
                          <a:effectLst/>
                          <a:latin typeface="Microsoft YaHei" panose="020B0503020204020204" pitchFamily="34" charset="-122"/>
                          <a:ea typeface="Microsoft YaHei" panose="020B0503020204020204" pitchFamily="34" charset="-122"/>
                        </a:rPr>
                        <a:t>Internet</a:t>
                      </a:r>
                      <a:endParaRPr lang="zh-CN" sz="1200" dirty="0">
                        <a:effectLst/>
                        <a:latin typeface="Microsoft YaHei" panose="020B0503020204020204" pitchFamily="34" charset="-122"/>
                        <a:ea typeface="Microsoft YaHei" panose="020B0503020204020204" pitchFamily="34" charset="-122"/>
                      </a:endParaRPr>
                    </a:p>
                    <a:p>
                      <a:pPr indent="180340" algn="ctr">
                        <a:lnSpc>
                          <a:spcPct val="110000"/>
                        </a:lnSpc>
                      </a:pPr>
                      <a:r>
                        <a:rPr lang="en-US" sz="1200" dirty="0">
                          <a:effectLst/>
                          <a:latin typeface="Microsoft YaHei" panose="020B0503020204020204" pitchFamily="34" charset="-122"/>
                          <a:ea typeface="Microsoft YaHei" panose="020B0503020204020204" pitchFamily="34" charset="-122"/>
                        </a:rPr>
                        <a:t>E-government</a:t>
                      </a:r>
                      <a:endParaRPr lang="zh-CN" sz="1200" dirty="0">
                        <a:effectLst/>
                        <a:latin typeface="Microsoft YaHei" panose="020B0503020204020204" pitchFamily="34" charset="-122"/>
                        <a:ea typeface="Microsoft YaHei" panose="020B0503020204020204" pitchFamily="34" charset="-122"/>
                      </a:endParaRPr>
                    </a:p>
                    <a:p>
                      <a:pPr indent="180340" algn="ctr">
                        <a:lnSpc>
                          <a:spcPct val="110000"/>
                        </a:lnSpc>
                      </a:pPr>
                      <a:r>
                        <a:rPr lang="en-US" sz="1200" dirty="0">
                          <a:effectLst/>
                          <a:latin typeface="Microsoft YaHei" panose="020B0503020204020204" pitchFamily="34" charset="-122"/>
                          <a:ea typeface="Microsoft YaHei" panose="020B0503020204020204" pitchFamily="34" charset="-122"/>
                        </a:rPr>
                        <a:t>Digital Library</a:t>
                      </a:r>
                      <a:endParaRPr lang="zh-CN" sz="1200" dirty="0">
                        <a:effectLst/>
                        <a:latin typeface="Microsoft YaHei" panose="020B0503020204020204" pitchFamily="34" charset="-122"/>
                        <a:ea typeface="Microsoft YaHei" panose="020B0503020204020204" pitchFamily="34" charset="-122"/>
                      </a:endParaRPr>
                    </a:p>
                    <a:p>
                      <a:pPr indent="180340" algn="ctr">
                        <a:lnSpc>
                          <a:spcPct val="110000"/>
                        </a:lnSpc>
                      </a:pPr>
                      <a:r>
                        <a:rPr lang="en-US" sz="1200" dirty="0">
                          <a:effectLst/>
                          <a:latin typeface="Microsoft YaHei" panose="020B0503020204020204" pitchFamily="34" charset="-122"/>
                          <a:ea typeface="Microsoft YaHei" panose="020B0503020204020204" pitchFamily="34" charset="-122"/>
                        </a:rPr>
                        <a:t>Web2.0</a:t>
                      </a:r>
                      <a:endParaRPr lang="zh-CN" sz="1200" dirty="0">
                        <a:effectLst/>
                        <a:latin typeface="Microsoft YaHei" panose="020B0503020204020204" pitchFamily="34" charset="-122"/>
                        <a:ea typeface="Microsoft YaHei" panose="020B0503020204020204" pitchFamily="34" charset="-122"/>
                      </a:endParaRPr>
                    </a:p>
                    <a:p>
                      <a:pPr indent="180340" algn="ctr">
                        <a:lnSpc>
                          <a:spcPct val="110000"/>
                        </a:lnSpc>
                      </a:pPr>
                      <a:r>
                        <a:rPr lang="en-US" sz="1200" dirty="0">
                          <a:effectLst/>
                          <a:latin typeface="Microsoft YaHei" panose="020B0503020204020204" pitchFamily="34" charset="-122"/>
                          <a:ea typeface="Microsoft YaHei" panose="020B0503020204020204" pitchFamily="34" charset="-122"/>
                        </a:rPr>
                        <a:t>Blog</a:t>
                      </a:r>
                      <a:endParaRPr lang="zh-CN" sz="12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36195" marR="36195" marT="0" marB="0" anchor="ctr"/>
                </a:tc>
                <a:tc>
                  <a:txBody>
                    <a:bodyPr/>
                    <a:lstStyle/>
                    <a:p>
                      <a:pPr indent="180340" algn="ctr">
                        <a:lnSpc>
                          <a:spcPct val="110000"/>
                        </a:lnSpc>
                      </a:pPr>
                      <a:r>
                        <a:rPr lang="en-US" sz="1200" b="1" dirty="0">
                          <a:effectLst/>
                          <a:latin typeface="Microsoft YaHei" panose="020B0503020204020204" pitchFamily="34" charset="-122"/>
                          <a:ea typeface="Microsoft YaHei" panose="020B0503020204020204" pitchFamily="34" charset="-122"/>
                        </a:rPr>
                        <a:t>12</a:t>
                      </a:r>
                      <a:endParaRPr lang="zh-CN" sz="1200" b="1" dirty="0">
                        <a:effectLst/>
                        <a:latin typeface="Microsoft YaHei" panose="020B0503020204020204" pitchFamily="34" charset="-122"/>
                        <a:ea typeface="Microsoft YaHei" panose="020B0503020204020204" pitchFamily="34" charset="-122"/>
                      </a:endParaRPr>
                    </a:p>
                    <a:p>
                      <a:pPr indent="180340" algn="ctr">
                        <a:lnSpc>
                          <a:spcPct val="110000"/>
                        </a:lnSpc>
                      </a:pPr>
                      <a:r>
                        <a:rPr lang="en-US" sz="1200" dirty="0">
                          <a:effectLst/>
                          <a:latin typeface="Microsoft YaHei" panose="020B0503020204020204" pitchFamily="34" charset="-122"/>
                          <a:ea typeface="Microsoft YaHei" panose="020B0503020204020204" pitchFamily="34" charset="-122"/>
                        </a:rPr>
                        <a:t>Focus Group</a:t>
                      </a:r>
                      <a:endParaRPr lang="zh-CN" sz="1200" dirty="0">
                        <a:effectLst/>
                        <a:latin typeface="Microsoft YaHei" panose="020B0503020204020204" pitchFamily="34" charset="-122"/>
                        <a:ea typeface="Microsoft YaHei" panose="020B0503020204020204" pitchFamily="34" charset="-122"/>
                      </a:endParaRPr>
                    </a:p>
                    <a:p>
                      <a:pPr indent="180340" algn="ctr">
                        <a:lnSpc>
                          <a:spcPct val="110000"/>
                        </a:lnSpc>
                      </a:pPr>
                      <a:r>
                        <a:rPr lang="en-US" sz="1200" dirty="0" err="1">
                          <a:effectLst/>
                          <a:latin typeface="Microsoft YaHei" panose="020B0503020204020204" pitchFamily="34" charset="-122"/>
                          <a:ea typeface="Microsoft YaHei" panose="020B0503020204020204" pitchFamily="34" charset="-122"/>
                        </a:rPr>
                        <a:t>Semistructured</a:t>
                      </a:r>
                      <a:r>
                        <a:rPr lang="en-US" sz="1200" dirty="0">
                          <a:effectLst/>
                          <a:latin typeface="Microsoft YaHei" panose="020B0503020204020204" pitchFamily="34" charset="-122"/>
                          <a:ea typeface="Microsoft YaHei" panose="020B0503020204020204" pitchFamily="34" charset="-122"/>
                        </a:rPr>
                        <a:t> Interviews</a:t>
                      </a:r>
                      <a:endParaRPr lang="zh-CN" sz="1200" dirty="0">
                        <a:effectLst/>
                        <a:latin typeface="Microsoft YaHei" panose="020B0503020204020204" pitchFamily="34" charset="-122"/>
                        <a:ea typeface="Microsoft YaHei" panose="020B0503020204020204" pitchFamily="34" charset="-122"/>
                      </a:endParaRPr>
                    </a:p>
                    <a:p>
                      <a:pPr indent="180340" algn="ctr">
                        <a:lnSpc>
                          <a:spcPct val="110000"/>
                        </a:lnSpc>
                      </a:pPr>
                      <a:r>
                        <a:rPr lang="en-US" sz="1200" dirty="0">
                          <a:effectLst/>
                          <a:latin typeface="Microsoft YaHei" panose="020B0503020204020204" pitchFamily="34" charset="-122"/>
                          <a:ea typeface="Microsoft YaHei" panose="020B0503020204020204" pitchFamily="34" charset="-122"/>
                        </a:rPr>
                        <a:t>Nanotechnology</a:t>
                      </a:r>
                      <a:endParaRPr lang="zh-CN" sz="1200" dirty="0">
                        <a:effectLst/>
                        <a:latin typeface="Microsoft YaHei" panose="020B0503020204020204" pitchFamily="34" charset="-122"/>
                        <a:ea typeface="Microsoft YaHei" panose="020B0503020204020204" pitchFamily="34" charset="-122"/>
                      </a:endParaRPr>
                    </a:p>
                    <a:p>
                      <a:pPr indent="180340" algn="ctr">
                        <a:lnSpc>
                          <a:spcPct val="110000"/>
                        </a:lnSpc>
                      </a:pPr>
                      <a:r>
                        <a:rPr lang="en-US" sz="1200" dirty="0">
                          <a:effectLst/>
                          <a:latin typeface="Microsoft YaHei" panose="020B0503020204020204" pitchFamily="34" charset="-122"/>
                          <a:ea typeface="Microsoft YaHei" panose="020B0503020204020204" pitchFamily="34" charset="-122"/>
                        </a:rPr>
                        <a:t>Citation Distribution</a:t>
                      </a:r>
                      <a:endParaRPr lang="zh-CN" sz="1200" dirty="0">
                        <a:effectLst/>
                        <a:latin typeface="Microsoft YaHei" panose="020B0503020204020204" pitchFamily="34" charset="-122"/>
                        <a:ea typeface="Microsoft YaHei" panose="020B0503020204020204" pitchFamily="34" charset="-122"/>
                      </a:endParaRPr>
                    </a:p>
                    <a:p>
                      <a:pPr indent="180340" algn="ctr">
                        <a:lnSpc>
                          <a:spcPct val="110000"/>
                        </a:lnSpc>
                      </a:pPr>
                      <a:r>
                        <a:rPr lang="en-US" sz="1200" dirty="0">
                          <a:effectLst/>
                          <a:latin typeface="Microsoft YaHei" panose="020B0503020204020204" pitchFamily="34" charset="-122"/>
                          <a:ea typeface="Microsoft YaHei" panose="020B0503020204020204" pitchFamily="34" charset="-122"/>
                        </a:rPr>
                        <a:t>Microsimulation</a:t>
                      </a:r>
                      <a:endParaRPr lang="zh-CN" sz="12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36195" marR="36195" marT="0" marB="0" anchor="ctr"/>
                </a:tc>
                <a:extLst>
                  <a:ext uri="{0D108BD9-81ED-4DB2-BD59-A6C34878D82A}">
                    <a16:rowId xmlns:a16="http://schemas.microsoft.com/office/drawing/2014/main" val="156993952"/>
                  </a:ext>
                </a:extLst>
              </a:tr>
              <a:tr h="1259150">
                <a:tc>
                  <a:txBody>
                    <a:bodyPr/>
                    <a:lstStyle/>
                    <a:p>
                      <a:pPr indent="180340" algn="ctr">
                        <a:lnSpc>
                          <a:spcPct val="110000"/>
                        </a:lnSpc>
                      </a:pPr>
                      <a:r>
                        <a:rPr lang="en-US" sz="1200" b="1" dirty="0">
                          <a:effectLst/>
                          <a:latin typeface="Microsoft YaHei" panose="020B0503020204020204" pitchFamily="34" charset="-122"/>
                          <a:ea typeface="Microsoft YaHei" panose="020B0503020204020204" pitchFamily="34" charset="-122"/>
                        </a:rPr>
                        <a:t>High-frequency fluctuation</a:t>
                      </a:r>
                      <a:endParaRPr lang="zh-CN" sz="1200" b="1"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36195" marR="36195" marT="0" marB="0" anchor="ctr"/>
                </a:tc>
                <a:tc>
                  <a:txBody>
                    <a:bodyPr/>
                    <a:lstStyle/>
                    <a:p>
                      <a:pPr indent="180340" algn="ctr">
                        <a:lnSpc>
                          <a:spcPct val="110000"/>
                        </a:lnSpc>
                      </a:pPr>
                      <a:r>
                        <a:rPr lang="en-US" sz="1200" b="1" dirty="0">
                          <a:effectLst/>
                          <a:latin typeface="Microsoft YaHei" panose="020B0503020204020204" pitchFamily="34" charset="-122"/>
                          <a:ea typeface="Microsoft YaHei" panose="020B0503020204020204" pitchFamily="34" charset="-122"/>
                        </a:rPr>
                        <a:t>18</a:t>
                      </a:r>
                      <a:endParaRPr lang="zh-CN" sz="1200" b="1" dirty="0">
                        <a:effectLst/>
                        <a:latin typeface="Microsoft YaHei" panose="020B0503020204020204" pitchFamily="34" charset="-122"/>
                        <a:ea typeface="Microsoft YaHei" panose="020B0503020204020204" pitchFamily="34" charset="-122"/>
                      </a:endParaRPr>
                    </a:p>
                    <a:p>
                      <a:pPr indent="180340" algn="ctr">
                        <a:lnSpc>
                          <a:spcPct val="110000"/>
                        </a:lnSpc>
                      </a:pPr>
                      <a:r>
                        <a:rPr lang="en-US" sz="1200" b="0" dirty="0">
                          <a:effectLst/>
                          <a:latin typeface="Microsoft YaHei" panose="020B0503020204020204" pitchFamily="34" charset="-122"/>
                          <a:ea typeface="Microsoft YaHei" panose="020B0503020204020204" pitchFamily="34" charset="-122"/>
                        </a:rPr>
                        <a:t>Social Media</a:t>
                      </a:r>
                      <a:endParaRPr lang="zh-CN" sz="1200" b="0" dirty="0">
                        <a:effectLst/>
                        <a:latin typeface="Microsoft YaHei" panose="020B0503020204020204" pitchFamily="34" charset="-122"/>
                        <a:ea typeface="Microsoft YaHei" panose="020B0503020204020204" pitchFamily="34" charset="-122"/>
                      </a:endParaRPr>
                    </a:p>
                    <a:p>
                      <a:pPr indent="180340" algn="ctr">
                        <a:lnSpc>
                          <a:spcPct val="110000"/>
                        </a:lnSpc>
                      </a:pPr>
                      <a:r>
                        <a:rPr lang="en-US" sz="1200" b="0" dirty="0">
                          <a:effectLst/>
                          <a:latin typeface="Microsoft YaHei" panose="020B0503020204020204" pitchFamily="34" charset="-122"/>
                          <a:ea typeface="Microsoft YaHei" panose="020B0503020204020204" pitchFamily="34" charset="-122"/>
                        </a:rPr>
                        <a:t>Academic Library</a:t>
                      </a:r>
                      <a:endParaRPr lang="zh-CN" sz="1200" b="0" dirty="0">
                        <a:effectLst/>
                        <a:latin typeface="Microsoft YaHei" panose="020B0503020204020204" pitchFamily="34" charset="-122"/>
                        <a:ea typeface="Microsoft YaHei" panose="020B0503020204020204" pitchFamily="34" charset="-122"/>
                      </a:endParaRPr>
                    </a:p>
                    <a:p>
                      <a:pPr indent="180340" algn="ctr">
                        <a:lnSpc>
                          <a:spcPct val="110000"/>
                        </a:lnSpc>
                      </a:pPr>
                      <a:r>
                        <a:rPr lang="en-US" sz="1200" b="0" dirty="0">
                          <a:effectLst/>
                          <a:latin typeface="Microsoft YaHei" panose="020B0503020204020204" pitchFamily="34" charset="-122"/>
                          <a:ea typeface="Microsoft YaHei" panose="020B0503020204020204" pitchFamily="34" charset="-122"/>
                        </a:rPr>
                        <a:t>Information Literacy</a:t>
                      </a:r>
                      <a:endParaRPr lang="zh-CN" sz="1200" b="0" dirty="0">
                        <a:effectLst/>
                        <a:latin typeface="Microsoft YaHei" panose="020B0503020204020204" pitchFamily="34" charset="-122"/>
                        <a:ea typeface="Microsoft YaHei" panose="020B0503020204020204" pitchFamily="34" charset="-122"/>
                      </a:endParaRPr>
                    </a:p>
                    <a:p>
                      <a:pPr indent="180340" algn="ctr">
                        <a:lnSpc>
                          <a:spcPct val="110000"/>
                        </a:lnSpc>
                      </a:pPr>
                      <a:r>
                        <a:rPr lang="en-US" sz="1200" b="0" dirty="0">
                          <a:effectLst/>
                          <a:latin typeface="Microsoft YaHei" panose="020B0503020204020204" pitchFamily="34" charset="-122"/>
                          <a:ea typeface="Microsoft YaHei" panose="020B0503020204020204" pitchFamily="34" charset="-122"/>
                        </a:rPr>
                        <a:t>China</a:t>
                      </a:r>
                      <a:endParaRPr lang="zh-CN" sz="1200" b="0" dirty="0">
                        <a:effectLst/>
                        <a:latin typeface="Microsoft YaHei" panose="020B0503020204020204" pitchFamily="34" charset="-122"/>
                        <a:ea typeface="Microsoft YaHei" panose="020B0503020204020204" pitchFamily="34" charset="-122"/>
                      </a:endParaRPr>
                    </a:p>
                    <a:p>
                      <a:pPr indent="180340" algn="ctr">
                        <a:lnSpc>
                          <a:spcPct val="110000"/>
                        </a:lnSpc>
                      </a:pPr>
                      <a:r>
                        <a:rPr lang="en-US" sz="1200" b="0" dirty="0">
                          <a:effectLst/>
                          <a:latin typeface="Microsoft YaHei" panose="020B0503020204020204" pitchFamily="34" charset="-122"/>
                          <a:ea typeface="Microsoft YaHei" panose="020B0503020204020204" pitchFamily="34" charset="-122"/>
                        </a:rPr>
                        <a:t>Collaboration</a:t>
                      </a:r>
                      <a:endParaRPr lang="zh-CN" sz="1200" b="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36195" marR="36195" marT="0" marB="0" anchor="ctr"/>
                </a:tc>
                <a:tc>
                  <a:txBody>
                    <a:bodyPr/>
                    <a:lstStyle/>
                    <a:p>
                      <a:pPr indent="180340" algn="ctr">
                        <a:lnSpc>
                          <a:spcPct val="110000"/>
                        </a:lnSpc>
                      </a:pPr>
                      <a:r>
                        <a:rPr lang="en-US" sz="1200" b="1" dirty="0">
                          <a:effectLst/>
                          <a:latin typeface="Microsoft YaHei" panose="020B0503020204020204" pitchFamily="34" charset="-122"/>
                          <a:ea typeface="Microsoft YaHei" panose="020B0503020204020204" pitchFamily="34" charset="-122"/>
                        </a:rPr>
                        <a:t>12</a:t>
                      </a:r>
                      <a:endParaRPr lang="zh-CN" sz="1200" b="1" dirty="0">
                        <a:effectLst/>
                        <a:latin typeface="Microsoft YaHei" panose="020B0503020204020204" pitchFamily="34" charset="-122"/>
                        <a:ea typeface="Microsoft YaHei" panose="020B0503020204020204" pitchFamily="34" charset="-122"/>
                      </a:endParaRPr>
                    </a:p>
                    <a:p>
                      <a:pPr indent="180340" algn="ctr">
                        <a:lnSpc>
                          <a:spcPct val="110000"/>
                        </a:lnSpc>
                      </a:pPr>
                      <a:r>
                        <a:rPr lang="en-US" sz="1200" b="0" dirty="0">
                          <a:effectLst/>
                          <a:latin typeface="Microsoft YaHei" panose="020B0503020204020204" pitchFamily="34" charset="-122"/>
                          <a:ea typeface="Microsoft YaHei" panose="020B0503020204020204" pitchFamily="34" charset="-122"/>
                        </a:rPr>
                        <a:t>Bibliometrics</a:t>
                      </a:r>
                      <a:endParaRPr lang="zh-CN" sz="1200" b="0" dirty="0">
                        <a:effectLst/>
                        <a:latin typeface="Microsoft YaHei" panose="020B0503020204020204" pitchFamily="34" charset="-122"/>
                        <a:ea typeface="Microsoft YaHei" panose="020B0503020204020204" pitchFamily="34" charset="-122"/>
                      </a:endParaRPr>
                    </a:p>
                    <a:p>
                      <a:pPr indent="180340" algn="ctr">
                        <a:lnSpc>
                          <a:spcPct val="110000"/>
                        </a:lnSpc>
                      </a:pPr>
                      <a:r>
                        <a:rPr lang="en-US" sz="1200" b="0" dirty="0">
                          <a:effectLst/>
                          <a:latin typeface="Microsoft YaHei" panose="020B0503020204020204" pitchFamily="34" charset="-122"/>
                          <a:ea typeface="Microsoft YaHei" panose="020B0503020204020204" pitchFamily="34" charset="-122"/>
                        </a:rPr>
                        <a:t>Qualitative</a:t>
                      </a:r>
                      <a:endParaRPr lang="zh-CN" sz="1200" b="0" dirty="0">
                        <a:effectLst/>
                        <a:latin typeface="Microsoft YaHei" panose="020B0503020204020204" pitchFamily="34" charset="-122"/>
                        <a:ea typeface="Microsoft YaHei" panose="020B0503020204020204" pitchFamily="34" charset="-122"/>
                      </a:endParaRPr>
                    </a:p>
                    <a:p>
                      <a:pPr indent="180340" algn="ctr">
                        <a:lnSpc>
                          <a:spcPct val="110000"/>
                        </a:lnSpc>
                      </a:pPr>
                      <a:r>
                        <a:rPr lang="en-US" sz="1200" b="0" dirty="0">
                          <a:effectLst/>
                          <a:latin typeface="Microsoft YaHei" panose="020B0503020204020204" pitchFamily="34" charset="-122"/>
                          <a:ea typeface="Microsoft YaHei" panose="020B0503020204020204" pitchFamily="34" charset="-122"/>
                        </a:rPr>
                        <a:t>Citation Analysis</a:t>
                      </a:r>
                      <a:endParaRPr lang="zh-CN" sz="1200" b="0" dirty="0">
                        <a:effectLst/>
                        <a:latin typeface="Microsoft YaHei" panose="020B0503020204020204" pitchFamily="34" charset="-122"/>
                        <a:ea typeface="Microsoft YaHei" panose="020B0503020204020204" pitchFamily="34" charset="-122"/>
                      </a:endParaRPr>
                    </a:p>
                    <a:p>
                      <a:pPr indent="180340" algn="ctr">
                        <a:lnSpc>
                          <a:spcPct val="110000"/>
                        </a:lnSpc>
                      </a:pPr>
                      <a:r>
                        <a:rPr lang="en-US" sz="1200" b="0" dirty="0">
                          <a:effectLst/>
                          <a:latin typeface="Microsoft YaHei" panose="020B0503020204020204" pitchFamily="34" charset="-122"/>
                          <a:ea typeface="Microsoft YaHei" panose="020B0503020204020204" pitchFamily="34" charset="-122"/>
                        </a:rPr>
                        <a:t>Case Study</a:t>
                      </a:r>
                      <a:endParaRPr lang="zh-CN" sz="1200" b="0" dirty="0">
                        <a:effectLst/>
                        <a:latin typeface="Microsoft YaHei" panose="020B0503020204020204" pitchFamily="34" charset="-122"/>
                        <a:ea typeface="Microsoft YaHei" panose="020B0503020204020204" pitchFamily="34" charset="-122"/>
                      </a:endParaRPr>
                    </a:p>
                    <a:p>
                      <a:pPr indent="180340" algn="ctr">
                        <a:lnSpc>
                          <a:spcPct val="110000"/>
                        </a:lnSpc>
                      </a:pPr>
                      <a:r>
                        <a:rPr lang="en-US" sz="1200" b="0" dirty="0">
                          <a:effectLst/>
                          <a:latin typeface="Microsoft YaHei" panose="020B0503020204020204" pitchFamily="34" charset="-122"/>
                          <a:ea typeface="Microsoft YaHei" panose="020B0503020204020204" pitchFamily="34" charset="-122"/>
                        </a:rPr>
                        <a:t>Information Retrieval</a:t>
                      </a:r>
                      <a:endParaRPr lang="zh-CN" sz="1200" b="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36195" marR="36195" marT="0" marB="0" anchor="ctr"/>
                </a:tc>
                <a:extLst>
                  <a:ext uri="{0D108BD9-81ED-4DB2-BD59-A6C34878D82A}">
                    <a16:rowId xmlns:a16="http://schemas.microsoft.com/office/drawing/2014/main" val="3031384763"/>
                  </a:ext>
                </a:extLst>
              </a:tr>
              <a:tr h="197515">
                <a:tc>
                  <a:txBody>
                    <a:bodyPr/>
                    <a:lstStyle/>
                    <a:p>
                      <a:pPr indent="180340" algn="ctr">
                        <a:lnSpc>
                          <a:spcPct val="110000"/>
                        </a:lnSpc>
                      </a:pPr>
                      <a:r>
                        <a:rPr lang="en-US" sz="1200" b="1">
                          <a:effectLst/>
                          <a:latin typeface="Microsoft YaHei" panose="020B0503020204020204" pitchFamily="34" charset="-122"/>
                          <a:ea typeface="Microsoft YaHei" panose="020B0503020204020204" pitchFamily="34" charset="-122"/>
                        </a:rPr>
                        <a:t>Total</a:t>
                      </a:r>
                      <a:endParaRPr lang="zh-CN" sz="1200" b="1">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36195" marR="36195" marT="0" marB="0" anchor="ctr"/>
                </a:tc>
                <a:tc>
                  <a:txBody>
                    <a:bodyPr/>
                    <a:lstStyle/>
                    <a:p>
                      <a:pPr indent="180340" algn="ctr">
                        <a:lnSpc>
                          <a:spcPct val="110000"/>
                        </a:lnSpc>
                      </a:pPr>
                      <a:r>
                        <a:rPr lang="en-US" sz="1200" b="1" dirty="0">
                          <a:effectLst/>
                          <a:latin typeface="Microsoft YaHei" panose="020B0503020204020204" pitchFamily="34" charset="-122"/>
                          <a:ea typeface="Microsoft YaHei" panose="020B0503020204020204" pitchFamily="34" charset="-122"/>
                        </a:rPr>
                        <a:t>209</a:t>
                      </a:r>
                      <a:endParaRPr lang="zh-CN" sz="1200" b="1"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36195" marR="36195" marT="0" marB="0" anchor="ctr"/>
                </a:tc>
                <a:tc>
                  <a:txBody>
                    <a:bodyPr/>
                    <a:lstStyle/>
                    <a:p>
                      <a:pPr indent="180340" algn="ctr">
                        <a:lnSpc>
                          <a:spcPct val="110000"/>
                        </a:lnSpc>
                      </a:pPr>
                      <a:r>
                        <a:rPr lang="en-US" sz="1200" b="1" dirty="0">
                          <a:effectLst/>
                          <a:latin typeface="Microsoft YaHei" panose="020B0503020204020204" pitchFamily="34" charset="-122"/>
                          <a:ea typeface="Microsoft YaHei" panose="020B0503020204020204" pitchFamily="34" charset="-122"/>
                        </a:rPr>
                        <a:t>97</a:t>
                      </a:r>
                      <a:endParaRPr lang="zh-CN" sz="1200" b="1"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36195" marR="36195" marT="0" marB="0" anchor="ctr"/>
                </a:tc>
                <a:extLst>
                  <a:ext uri="{0D108BD9-81ED-4DB2-BD59-A6C34878D82A}">
                    <a16:rowId xmlns:a16="http://schemas.microsoft.com/office/drawing/2014/main" val="2578890668"/>
                  </a:ext>
                </a:extLst>
              </a:tr>
            </a:tbl>
          </a:graphicData>
        </a:graphic>
      </p:graphicFrame>
      <p:sp>
        <p:nvSpPr>
          <p:cNvPr id="6" name="矩形 5">
            <a:extLst>
              <a:ext uri="{FF2B5EF4-FFF2-40B4-BE49-F238E27FC236}">
                <a16:creationId xmlns:a16="http://schemas.microsoft.com/office/drawing/2014/main" id="{817360EA-9AD0-D545-80C6-4FFEED17378A}"/>
              </a:ext>
            </a:extLst>
          </p:cNvPr>
          <p:cNvSpPr/>
          <p:nvPr/>
        </p:nvSpPr>
        <p:spPr>
          <a:xfrm>
            <a:off x="6257925" y="39756"/>
            <a:ext cx="2886075" cy="9301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7" name="Picture 2">
            <a:extLst>
              <a:ext uri="{FF2B5EF4-FFF2-40B4-BE49-F238E27FC236}">
                <a16:creationId xmlns:a16="http://schemas.microsoft.com/office/drawing/2014/main" id="{CA25E31F-DBA5-DA43-B332-CA47875CFF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6798" y="529594"/>
            <a:ext cx="2095522" cy="468000"/>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BE6FCC3B-BECD-B245-A57A-A140E71988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8672" y="16460"/>
            <a:ext cx="1485901" cy="468000"/>
          </a:xfrm>
          <a:prstGeom prst="rect">
            <a:avLst/>
          </a:prstGeom>
        </p:spPr>
      </p:pic>
      <p:sp>
        <p:nvSpPr>
          <p:cNvPr id="12" name="标题 6">
            <a:extLst>
              <a:ext uri="{FF2B5EF4-FFF2-40B4-BE49-F238E27FC236}">
                <a16:creationId xmlns:a16="http://schemas.microsoft.com/office/drawing/2014/main" id="{363C47D7-53D1-854B-98C1-5C51AA0216FB}"/>
              </a:ext>
            </a:extLst>
          </p:cNvPr>
          <p:cNvSpPr>
            <a:spLocks noGrp="1"/>
          </p:cNvSpPr>
          <p:nvPr>
            <p:ph type="title"/>
          </p:nvPr>
        </p:nvSpPr>
        <p:spPr>
          <a:xfrm>
            <a:off x="929028" y="-279949"/>
            <a:ext cx="6516801" cy="1637790"/>
          </a:xfrm>
        </p:spPr>
        <p:txBody>
          <a:bodyPr>
            <a:normAutofit/>
          </a:bodyPr>
          <a:lstStyle/>
          <a:p>
            <a:r>
              <a:rPr lang="en-US" altLang="zh-CN" sz="2800" dirty="0">
                <a:latin typeface="Microsoft YaHei" panose="020B0503020204020204" pitchFamily="34" charset="-122"/>
                <a:ea typeface="Microsoft YaHei" panose="020B0503020204020204" pitchFamily="34" charset="-122"/>
              </a:rPr>
              <a:t>Technical forecasting based on temporal trend of word frequency</a:t>
            </a:r>
            <a:endParaRPr lang="zh-CN" altLang="en-US" sz="32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940848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C4330C62-7A4C-2B4B-8F29-BF225A91F17A}"/>
              </a:ext>
            </a:extLst>
          </p:cNvPr>
          <p:cNvSpPr txBox="1"/>
          <p:nvPr/>
        </p:nvSpPr>
        <p:spPr>
          <a:xfrm>
            <a:off x="484909" y="1092340"/>
            <a:ext cx="7910946" cy="5634941"/>
          </a:xfrm>
          <a:prstGeom prst="rect">
            <a:avLst/>
          </a:prstGeom>
          <a:noFill/>
        </p:spPr>
        <p:txBody>
          <a:bodyPr wrap="square">
            <a:spAutoFit/>
          </a:bodyPr>
          <a:lstStyle/>
          <a:p>
            <a:pPr marL="285750" indent="-285750" algn="just">
              <a:lnSpc>
                <a:spcPct val="150000"/>
              </a:lnSpc>
              <a:buFont typeface="Wingdings" pitchFamily="2" charset="2"/>
              <a:buChar char="ü"/>
            </a:pPr>
            <a:r>
              <a:rPr lang="en-US"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rPr>
              <a:t>Many keywords show an </a:t>
            </a:r>
            <a:r>
              <a:rPr lang="en-US" altLang="zh-CN" sz="1600" b="1" dirty="0">
                <a:effectLst/>
                <a:latin typeface="Microsoft YaHei" panose="020B0503020204020204" pitchFamily="34" charset="-122"/>
                <a:ea typeface="Microsoft YaHei" panose="020B0503020204020204" pitchFamily="34" charset="-122"/>
                <a:cs typeface="Times New Roman" panose="02020603050405020304" pitchFamily="18" charset="0"/>
              </a:rPr>
              <a:t>increasing trend</a:t>
            </a:r>
            <a:r>
              <a:rPr lang="en-US"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rPr>
              <a:t>, but their research coverage might not expand due to </a:t>
            </a:r>
            <a:r>
              <a:rPr lang="en-US" altLang="zh-CN" sz="1600" b="1" dirty="0">
                <a:effectLst/>
                <a:latin typeface="Microsoft YaHei" panose="020B0503020204020204" pitchFamily="34" charset="-122"/>
                <a:ea typeface="Microsoft YaHei" panose="020B0503020204020204" pitchFamily="34" charset="-122"/>
                <a:cs typeface="Times New Roman" panose="02020603050405020304" pitchFamily="18" charset="0"/>
              </a:rPr>
              <a:t>technological literature inflation</a:t>
            </a:r>
            <a:r>
              <a:rPr lang="en-US"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rPr>
              <a:t>. If new research methods or areas don't emerge, these keywords could start to decline as scholars shift their focus.</a:t>
            </a:r>
          </a:p>
          <a:p>
            <a:pPr marL="285750" indent="-285750" algn="just">
              <a:lnSpc>
                <a:spcPct val="150000"/>
              </a:lnSpc>
              <a:buFont typeface="Wingdings" pitchFamily="2" charset="2"/>
              <a:buChar char="ü"/>
            </a:pPr>
            <a:r>
              <a:rPr lang="en-US"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rPr>
              <a:t>Quantitatively, </a:t>
            </a:r>
            <a:r>
              <a:rPr lang="en-US" altLang="zh-CN" sz="1600" b="1" dirty="0">
                <a:effectLst/>
                <a:latin typeface="Microsoft YaHei" panose="020B0503020204020204" pitchFamily="34" charset="-122"/>
                <a:ea typeface="Microsoft YaHei" panose="020B0503020204020204" pitchFamily="34" charset="-122"/>
                <a:cs typeface="Times New Roman" panose="02020603050405020304" pitchFamily="18" charset="0"/>
              </a:rPr>
              <a:t>less than half of fading keywords are declining </a:t>
            </a:r>
            <a:r>
              <a:rPr lang="en-US"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rPr>
              <a:t>compared to those trending upwards, possibly due to literature inflation from technological advances. Simultaneously, keywords related to </a:t>
            </a:r>
            <a:r>
              <a:rPr lang="en-US" altLang="zh-CN" sz="1600" b="1" dirty="0">
                <a:effectLst/>
                <a:latin typeface="Microsoft YaHei" panose="020B0503020204020204" pitchFamily="34" charset="-122"/>
                <a:ea typeface="Microsoft YaHei" panose="020B0503020204020204" pitchFamily="34" charset="-122"/>
                <a:cs typeface="Times New Roman" panose="02020603050405020304" pitchFamily="18" charset="0"/>
              </a:rPr>
              <a:t>questions/objects are declining more</a:t>
            </a:r>
            <a:r>
              <a:rPr lang="en-US"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rPr>
              <a:t> than those related to methods/technologies, likely because methods and technologies are more broadly applicable and remain in use despite changing research topics.</a:t>
            </a:r>
          </a:p>
          <a:p>
            <a:pPr marL="285750" indent="-285750" algn="just">
              <a:lnSpc>
                <a:spcPct val="150000"/>
              </a:lnSpc>
              <a:buFont typeface="Wingdings" pitchFamily="2" charset="2"/>
              <a:buChar char="ü"/>
            </a:pPr>
            <a:r>
              <a:rPr lang="en-US"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rPr>
              <a:t>Among the emerging words with</a:t>
            </a:r>
            <a:r>
              <a:rPr lang="zh-CN" altLang="en-US" sz="1600" dirty="0">
                <a:effectLst/>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rPr>
              <a:t>burst trend, although there are more </a:t>
            </a:r>
            <a:r>
              <a:rPr lang="en-US" altLang="zh-CN" sz="1800" dirty="0">
                <a:effectLst/>
                <a:latin typeface="Libertinus Serif"/>
                <a:ea typeface="Times New Roman" panose="02020603050405020304" pitchFamily="18" charset="0"/>
                <a:cs typeface="Times New Roman" panose="02020603050405020304" pitchFamily="18" charset="0"/>
              </a:rPr>
              <a:t>questions/objects</a:t>
            </a:r>
            <a:r>
              <a:rPr lang="zh-CN" altLang="zh-CN" sz="1600" dirty="0">
                <a:effectLst/>
              </a:rPr>
              <a:t> </a:t>
            </a:r>
            <a:r>
              <a:rPr lang="en-US"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rPr>
              <a:t>words in absolute number, the </a:t>
            </a:r>
            <a:r>
              <a:rPr lang="en-US" altLang="zh-CN" sz="1600" b="1" dirty="0">
                <a:effectLst/>
                <a:latin typeface="Microsoft YaHei" panose="020B0503020204020204" pitchFamily="34" charset="-122"/>
                <a:ea typeface="Microsoft YaHei" panose="020B0503020204020204" pitchFamily="34" charset="-122"/>
                <a:cs typeface="Times New Roman" panose="02020603050405020304" pitchFamily="18" charset="0"/>
              </a:rPr>
              <a:t>relative proportion of methods/technologies words is relatively high</a:t>
            </a:r>
            <a:r>
              <a:rPr lang="en-US"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rPr>
              <a:t>, indicating that researchers have paid attention to some new research objects and introduced more emerging technologies.</a:t>
            </a:r>
            <a:endParaRPr lang="zh-CN" altLang="zh-CN" sz="1600" kern="100" dirty="0">
              <a:latin typeface="Microsoft YaHei" panose="020B0503020204020204" pitchFamily="34" charset="-122"/>
              <a:ea typeface="Microsoft YaHei" panose="020B0503020204020204" pitchFamily="34" charset="-122"/>
              <a:cs typeface="Times New Roman (正文 CS 字体)"/>
            </a:endParaRPr>
          </a:p>
        </p:txBody>
      </p:sp>
      <p:pic>
        <p:nvPicPr>
          <p:cNvPr id="10" name="图片 9">
            <a:extLst>
              <a:ext uri="{FF2B5EF4-FFF2-40B4-BE49-F238E27FC236}">
                <a16:creationId xmlns:a16="http://schemas.microsoft.com/office/drawing/2014/main" id="{F0A5830E-BB87-CB4D-B068-1985DF45A3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9328" y="435221"/>
            <a:ext cx="1612900" cy="508000"/>
          </a:xfrm>
          <a:prstGeom prst="rect">
            <a:avLst/>
          </a:prstGeom>
        </p:spPr>
      </p:pic>
      <p:sp>
        <p:nvSpPr>
          <p:cNvPr id="11" name="文本框 10">
            <a:extLst>
              <a:ext uri="{FF2B5EF4-FFF2-40B4-BE49-F238E27FC236}">
                <a16:creationId xmlns:a16="http://schemas.microsoft.com/office/drawing/2014/main" id="{B347BD84-4514-204D-9B90-807DEBEF5F7C}"/>
              </a:ext>
            </a:extLst>
          </p:cNvPr>
          <p:cNvSpPr txBox="1"/>
          <p:nvPr/>
        </p:nvSpPr>
        <p:spPr>
          <a:xfrm>
            <a:off x="8581764" y="6410739"/>
            <a:ext cx="396262"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24</a:t>
            </a:r>
            <a:endParaRPr kumimoji="1" lang="zh-CN" altLang="en-US" sz="1400" dirty="0">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7D00AABE-731F-2C42-85DF-722E00AC981E}"/>
              </a:ext>
            </a:extLst>
          </p:cNvPr>
          <p:cNvSpPr/>
          <p:nvPr/>
        </p:nvSpPr>
        <p:spPr>
          <a:xfrm>
            <a:off x="6257925" y="39756"/>
            <a:ext cx="2886075" cy="9301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7" name="Picture 2">
            <a:extLst>
              <a:ext uri="{FF2B5EF4-FFF2-40B4-BE49-F238E27FC236}">
                <a16:creationId xmlns:a16="http://schemas.microsoft.com/office/drawing/2014/main" id="{61DD7797-E2FB-DC44-8D4B-A1188C6D26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6798" y="529594"/>
            <a:ext cx="2095522" cy="46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a:extLst>
              <a:ext uri="{FF2B5EF4-FFF2-40B4-BE49-F238E27FC236}">
                <a16:creationId xmlns:a16="http://schemas.microsoft.com/office/drawing/2014/main" id="{BAC777FD-8B88-404F-8203-2ED582F0E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8672" y="16460"/>
            <a:ext cx="1485901" cy="468000"/>
          </a:xfrm>
          <a:prstGeom prst="rect">
            <a:avLst/>
          </a:prstGeom>
        </p:spPr>
      </p:pic>
      <p:sp>
        <p:nvSpPr>
          <p:cNvPr id="9" name="标题 6">
            <a:extLst>
              <a:ext uri="{FF2B5EF4-FFF2-40B4-BE49-F238E27FC236}">
                <a16:creationId xmlns:a16="http://schemas.microsoft.com/office/drawing/2014/main" id="{7C5B4E12-78F0-484B-A2FA-3D7ED7EEAA29}"/>
              </a:ext>
            </a:extLst>
          </p:cNvPr>
          <p:cNvSpPr>
            <a:spLocks noGrp="1"/>
          </p:cNvSpPr>
          <p:nvPr>
            <p:ph type="title"/>
          </p:nvPr>
        </p:nvSpPr>
        <p:spPr>
          <a:xfrm>
            <a:off x="929028" y="-279949"/>
            <a:ext cx="6516801" cy="1637790"/>
          </a:xfrm>
        </p:spPr>
        <p:txBody>
          <a:bodyPr>
            <a:normAutofit/>
          </a:bodyPr>
          <a:lstStyle/>
          <a:p>
            <a:r>
              <a:rPr lang="en-US" altLang="zh-CN" sz="2800" dirty="0">
                <a:latin typeface="Microsoft YaHei" panose="020B0503020204020204" pitchFamily="34" charset="-122"/>
                <a:ea typeface="Microsoft YaHei" panose="020B0503020204020204" pitchFamily="34" charset="-122"/>
              </a:rPr>
              <a:t>Technical forecasting based on temporal trend of word frequency</a:t>
            </a:r>
            <a:endParaRPr lang="zh-CN" altLang="en-US" sz="32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294125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C4330C62-7A4C-2B4B-8F29-BF225A91F17A}"/>
              </a:ext>
            </a:extLst>
          </p:cNvPr>
          <p:cNvSpPr txBox="1"/>
          <p:nvPr/>
        </p:nvSpPr>
        <p:spPr>
          <a:xfrm>
            <a:off x="498764" y="1357841"/>
            <a:ext cx="7910946" cy="4111447"/>
          </a:xfrm>
          <a:prstGeom prst="rect">
            <a:avLst/>
          </a:prstGeom>
          <a:noFill/>
        </p:spPr>
        <p:txBody>
          <a:bodyPr wrap="square">
            <a:spAutoFit/>
          </a:bodyPr>
          <a:lstStyle/>
          <a:p>
            <a:pPr marL="285750" indent="-285750" algn="just">
              <a:lnSpc>
                <a:spcPct val="150000"/>
              </a:lnSpc>
              <a:buFont typeface="Wingdings" pitchFamily="2" charset="2"/>
              <a:buChar char="ü"/>
            </a:pPr>
            <a:r>
              <a:rPr lang="en-US" altLang="zh-CN" sz="1600" dirty="0">
                <a:latin typeface="Microsoft YaHei" panose="020B0503020204020204" pitchFamily="34" charset="-122"/>
                <a:ea typeface="Microsoft YaHei" panose="020B0503020204020204" pitchFamily="34" charset="-122"/>
                <a:cs typeface="Times New Roman" panose="02020603050405020304" pitchFamily="18" charset="0"/>
              </a:rPr>
              <a:t>T</a:t>
            </a:r>
            <a:r>
              <a:rPr lang="en-US"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rPr>
              <a:t>echnologies such as focus groups, semi-structured interviews, and microsimulation, primarily targeting small-scale data samples, exhibit a decreasing trend, while big data analysis techniques such as artificial intelligence, machine learning, deep learning, social network analysis, and sentiment analysis demonstrate a burst or increasing trend. This reflects the progress and evolution of research methods and technologies in LIS, with an increasing number of researchers </a:t>
            </a:r>
            <a:r>
              <a:rPr lang="en-US" altLang="zh-CN" sz="1600" b="1" dirty="0">
                <a:effectLst/>
                <a:latin typeface="Microsoft YaHei" panose="020B0503020204020204" pitchFamily="34" charset="-122"/>
                <a:ea typeface="Microsoft YaHei" panose="020B0503020204020204" pitchFamily="34" charset="-122"/>
                <a:cs typeface="Times New Roman" panose="02020603050405020304" pitchFamily="18" charset="0"/>
              </a:rPr>
              <a:t>adopting emerging technologies to process and analyze information </a:t>
            </a:r>
            <a:r>
              <a:rPr lang="en-US"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rPr>
              <a:t>to gain deeper and broader insights.</a:t>
            </a:r>
            <a:r>
              <a:rPr lang="zh-CN" altLang="en-US" sz="1600" dirty="0">
                <a:effectLst/>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rPr>
              <a:t>Simultaneously, the application of emerging technologies also reflects the transformation of research content in the LIS field towards </a:t>
            </a:r>
            <a:r>
              <a:rPr lang="en-US" altLang="zh-CN" sz="1600" b="1" dirty="0">
                <a:effectLst/>
                <a:latin typeface="Microsoft YaHei" panose="020B0503020204020204" pitchFamily="34" charset="-122"/>
                <a:ea typeface="Microsoft YaHei" panose="020B0503020204020204" pitchFamily="34" charset="-122"/>
                <a:cs typeface="Times New Roman" panose="02020603050405020304" pitchFamily="18" charset="0"/>
              </a:rPr>
              <a:t>quantitative analysis, large-scale data processing</a:t>
            </a:r>
            <a:r>
              <a:rPr lang="en-US"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rPr>
              <a:t>, and </a:t>
            </a:r>
            <a:r>
              <a:rPr lang="en-US" altLang="zh-CN" sz="1600" b="1" dirty="0">
                <a:effectLst/>
                <a:latin typeface="Microsoft YaHei" panose="020B0503020204020204" pitchFamily="34" charset="-122"/>
                <a:ea typeface="Microsoft YaHei" panose="020B0503020204020204" pitchFamily="34" charset="-122"/>
                <a:cs typeface="Times New Roman" panose="02020603050405020304" pitchFamily="18" charset="0"/>
              </a:rPr>
              <a:t>deep data mining</a:t>
            </a:r>
            <a:r>
              <a:rPr lang="en-US"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rPr>
              <a:t>. </a:t>
            </a:r>
          </a:p>
        </p:txBody>
      </p:sp>
      <p:pic>
        <p:nvPicPr>
          <p:cNvPr id="10" name="图片 9">
            <a:extLst>
              <a:ext uri="{FF2B5EF4-FFF2-40B4-BE49-F238E27FC236}">
                <a16:creationId xmlns:a16="http://schemas.microsoft.com/office/drawing/2014/main" id="{F0A5830E-BB87-CB4D-B068-1985DF45A3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9328" y="435221"/>
            <a:ext cx="1612900" cy="508000"/>
          </a:xfrm>
          <a:prstGeom prst="rect">
            <a:avLst/>
          </a:prstGeom>
        </p:spPr>
      </p:pic>
      <p:sp>
        <p:nvSpPr>
          <p:cNvPr id="11" name="文本框 10">
            <a:extLst>
              <a:ext uri="{FF2B5EF4-FFF2-40B4-BE49-F238E27FC236}">
                <a16:creationId xmlns:a16="http://schemas.microsoft.com/office/drawing/2014/main" id="{B347BD84-4514-204D-9B90-807DEBEF5F7C}"/>
              </a:ext>
            </a:extLst>
          </p:cNvPr>
          <p:cNvSpPr txBox="1"/>
          <p:nvPr/>
        </p:nvSpPr>
        <p:spPr>
          <a:xfrm>
            <a:off x="8581764" y="6410739"/>
            <a:ext cx="396262"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25</a:t>
            </a:r>
            <a:endParaRPr kumimoji="1" lang="zh-CN" altLang="en-US" sz="1400" dirty="0">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F99D4C10-B053-9D49-ABA2-3BBBF5E32DDE}"/>
              </a:ext>
            </a:extLst>
          </p:cNvPr>
          <p:cNvSpPr/>
          <p:nvPr/>
        </p:nvSpPr>
        <p:spPr>
          <a:xfrm>
            <a:off x="6257925" y="39756"/>
            <a:ext cx="2886075" cy="9301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7" name="Picture 2">
            <a:extLst>
              <a:ext uri="{FF2B5EF4-FFF2-40B4-BE49-F238E27FC236}">
                <a16:creationId xmlns:a16="http://schemas.microsoft.com/office/drawing/2014/main" id="{4516273B-8E7A-A040-BF17-201A8D419B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6798" y="529594"/>
            <a:ext cx="2095522" cy="46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a:extLst>
              <a:ext uri="{FF2B5EF4-FFF2-40B4-BE49-F238E27FC236}">
                <a16:creationId xmlns:a16="http://schemas.microsoft.com/office/drawing/2014/main" id="{6DDEA1CA-2750-FE4C-B98F-8AFB4DBA85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8672" y="16460"/>
            <a:ext cx="1485901" cy="468000"/>
          </a:xfrm>
          <a:prstGeom prst="rect">
            <a:avLst/>
          </a:prstGeom>
        </p:spPr>
      </p:pic>
      <p:sp>
        <p:nvSpPr>
          <p:cNvPr id="9" name="标题 6">
            <a:extLst>
              <a:ext uri="{FF2B5EF4-FFF2-40B4-BE49-F238E27FC236}">
                <a16:creationId xmlns:a16="http://schemas.microsoft.com/office/drawing/2014/main" id="{7C5B4E12-78F0-484B-A2FA-3D7ED7EEAA29}"/>
              </a:ext>
            </a:extLst>
          </p:cNvPr>
          <p:cNvSpPr>
            <a:spLocks noGrp="1"/>
          </p:cNvSpPr>
          <p:nvPr>
            <p:ph type="title"/>
          </p:nvPr>
        </p:nvSpPr>
        <p:spPr>
          <a:xfrm>
            <a:off x="929028" y="-279949"/>
            <a:ext cx="6516801" cy="1637790"/>
          </a:xfrm>
        </p:spPr>
        <p:txBody>
          <a:bodyPr>
            <a:normAutofit/>
          </a:bodyPr>
          <a:lstStyle/>
          <a:p>
            <a:r>
              <a:rPr lang="en-US" altLang="zh-CN" sz="2800" dirty="0">
                <a:latin typeface="Microsoft YaHei" panose="020B0503020204020204" pitchFamily="34" charset="-122"/>
                <a:ea typeface="Microsoft YaHei" panose="020B0503020204020204" pitchFamily="34" charset="-122"/>
              </a:rPr>
              <a:t>Technical forecasting based on temporal trend of word frequency</a:t>
            </a:r>
            <a:endParaRPr lang="zh-CN" altLang="en-US" sz="32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9771986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826579" y="2129291"/>
            <a:ext cx="1730602" cy="1685077"/>
          </a:xfrm>
          <a:prstGeom prst="rect">
            <a:avLst/>
          </a:prstGeom>
          <a:noFill/>
        </p:spPr>
        <p:txBody>
          <a:bodyPr wrap="none" lIns="0" rtlCol="0">
            <a:spAutoFit/>
          </a:bodyPr>
          <a:lstStyle/>
          <a:p>
            <a:pPr algn="l"/>
            <a:r>
              <a:rPr kumimoji="1" lang="en-US" altLang="zh-CN" sz="10350" b="1" dirty="0">
                <a:gradFill>
                  <a:gsLst>
                    <a:gs pos="0">
                      <a:schemeClr val="accent3">
                        <a:lumMod val="60000"/>
                        <a:lumOff val="40000"/>
                      </a:schemeClr>
                    </a:gs>
                    <a:gs pos="100000">
                      <a:schemeClr val="accent3">
                        <a:lumMod val="20000"/>
                        <a:lumOff val="80000"/>
                        <a:alpha val="0"/>
                      </a:schemeClr>
                    </a:gs>
                  </a:gsLst>
                  <a:lin ang="5400000" scaled="1"/>
                </a:gradFill>
                <a:latin typeface="Microsoft YaHei" panose="020B0503020204020204" pitchFamily="34" charset="-122"/>
                <a:ea typeface="Microsoft YaHei" panose="020B0503020204020204" pitchFamily="34" charset="-122"/>
              </a:rPr>
              <a:t>04</a:t>
            </a:r>
            <a:endParaRPr kumimoji="1" lang="zh-CN" altLang="en-US" sz="10350" b="1" dirty="0">
              <a:gradFill>
                <a:gsLst>
                  <a:gs pos="0">
                    <a:schemeClr val="accent3">
                      <a:lumMod val="60000"/>
                      <a:lumOff val="40000"/>
                    </a:schemeClr>
                  </a:gs>
                  <a:gs pos="100000">
                    <a:schemeClr val="accent3">
                      <a:lumMod val="20000"/>
                      <a:lumOff val="80000"/>
                      <a:alpha val="0"/>
                    </a:schemeClr>
                  </a:gs>
                </a:gsLst>
                <a:lin ang="5400000" scaled="1"/>
              </a:gradFill>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C0EDBB9B-6E53-644B-83F2-71F4417B4B90}"/>
              </a:ext>
            </a:extLst>
          </p:cNvPr>
          <p:cNvSpPr txBox="1"/>
          <p:nvPr/>
        </p:nvSpPr>
        <p:spPr>
          <a:xfrm>
            <a:off x="8581764" y="6410739"/>
            <a:ext cx="396262"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26</a:t>
            </a:r>
            <a:endParaRPr kumimoji="1" lang="zh-CN" altLang="en-US" sz="1400" dirty="0">
              <a:latin typeface="Microsoft YaHei" panose="020B0503020204020204" pitchFamily="34" charset="-122"/>
              <a:ea typeface="Microsoft YaHei" panose="020B0503020204020204" pitchFamily="34" charset="-122"/>
            </a:endParaRPr>
          </a:p>
        </p:txBody>
      </p:sp>
      <p:sp>
        <p:nvSpPr>
          <p:cNvPr id="9" name="文本占位符 39"/>
          <p:cNvSpPr txBox="1"/>
          <p:nvPr/>
        </p:nvSpPr>
        <p:spPr>
          <a:xfrm>
            <a:off x="2309249" y="3128886"/>
            <a:ext cx="4525503" cy="1080000"/>
          </a:xfrm>
          <a:prstGeom prst="rect">
            <a:avLst/>
          </a:prstGeom>
        </p:spPr>
        <p:txBody>
          <a:bodyPr lIns="0" tIns="0" rIns="0" bIns="0" anchor="ctr" anchorCtr="0">
            <a:normAutofit fontScale="92500" lnSpcReduction="1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dist">
              <a:buNone/>
            </a:pPr>
            <a:r>
              <a:rPr lang="en-US" altLang="zh-CN" sz="4500" b="1" dirty="0">
                <a:solidFill>
                  <a:schemeClr val="accent2"/>
                </a:solidFill>
                <a:latin typeface="Microsoft YaHei" panose="020B0503020204020204" pitchFamily="34" charset="-122"/>
                <a:ea typeface="Microsoft YaHei" panose="020B0503020204020204" pitchFamily="34" charset="-122"/>
              </a:rPr>
              <a:t>Discussion and conclusion</a:t>
            </a:r>
          </a:p>
        </p:txBody>
      </p:sp>
      <p:pic>
        <p:nvPicPr>
          <p:cNvPr id="10" name="图片 9">
            <a:extLst>
              <a:ext uri="{FF2B5EF4-FFF2-40B4-BE49-F238E27FC236}">
                <a16:creationId xmlns:a16="http://schemas.microsoft.com/office/drawing/2014/main" id="{BC0A4EE2-8AC0-9541-9936-971B4EC171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8157" y="41371"/>
            <a:ext cx="1692000" cy="532980"/>
          </a:xfrm>
          <a:prstGeom prst="rect">
            <a:avLst/>
          </a:prstGeom>
        </p:spPr>
      </p:pic>
      <p:sp>
        <p:nvSpPr>
          <p:cNvPr id="14" name="文本框 13">
            <a:extLst>
              <a:ext uri="{FF2B5EF4-FFF2-40B4-BE49-F238E27FC236}">
                <a16:creationId xmlns:a16="http://schemas.microsoft.com/office/drawing/2014/main" id="{5311AC8B-21AD-454A-99C9-01281881635B}"/>
              </a:ext>
            </a:extLst>
          </p:cNvPr>
          <p:cNvSpPr txBox="1"/>
          <p:nvPr/>
        </p:nvSpPr>
        <p:spPr>
          <a:xfrm>
            <a:off x="-9939" y="72135"/>
            <a:ext cx="4667667" cy="738664"/>
          </a:xfrm>
          <a:prstGeom prst="rect">
            <a:avLst/>
          </a:prstGeom>
          <a:noFill/>
        </p:spPr>
        <p:txBody>
          <a:bodyPr wrap="square" rtlCol="0">
            <a:spAutoFit/>
          </a:bodyPr>
          <a:lstStyle/>
          <a:p>
            <a:r>
              <a:rPr lang="en-US" altLang="zh-CN" sz="1400" dirty="0">
                <a:solidFill>
                  <a:schemeClr val="tx2"/>
                </a:solidFill>
                <a:latin typeface="Arial" panose="020B0604020202020204" pitchFamily="34" charset="0"/>
                <a:cs typeface="Arial" panose="020B0604020202020204" pitchFamily="34" charset="0"/>
              </a:rPr>
              <a:t>Joint Workshop of the 5th Extraction and Evaluation of Knowledge Entities from Scientific Documents (EEKE2024) and the 4th AI + Informetrics (ALL2024)</a:t>
            </a:r>
            <a:endParaRPr lang="zh-CN" altLang="en-US" sz="1400" dirty="0">
              <a:solidFill>
                <a:schemeClr val="tx2"/>
              </a:solidFill>
              <a:latin typeface="Arial" panose="020B0604020202020204" pitchFamily="34" charset="0"/>
              <a:cs typeface="Arial" panose="020B0604020202020204" pitchFamily="34" charset="0"/>
            </a:endParaRPr>
          </a:p>
        </p:txBody>
      </p:sp>
      <p:pic>
        <p:nvPicPr>
          <p:cNvPr id="15" name="Picture 2">
            <a:extLst>
              <a:ext uri="{FF2B5EF4-FFF2-40B4-BE49-F238E27FC236}">
                <a16:creationId xmlns:a16="http://schemas.microsoft.com/office/drawing/2014/main" id="{4602CB28-E117-374D-8C0F-A7E7021845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6266" y="28469"/>
            <a:ext cx="2502022" cy="558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17691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a:latin typeface="Microsoft YaHei" panose="020B0503020204020204" pitchFamily="34" charset="-122"/>
                <a:ea typeface="Microsoft YaHei" panose="020B0503020204020204" pitchFamily="34" charset="-122"/>
              </a:rPr>
              <a:t>Discussion</a:t>
            </a:r>
            <a:endParaRPr kumimoji="1" lang="zh-CN" altLang="en-US" dirty="0">
              <a:latin typeface="Microsoft YaHei" panose="020B0503020204020204" pitchFamily="34" charset="-122"/>
              <a:ea typeface="Microsoft YaHei" panose="020B0503020204020204" pitchFamily="34" charset="-122"/>
            </a:endParaRPr>
          </a:p>
        </p:txBody>
      </p:sp>
      <p:grpSp>
        <p:nvGrpSpPr>
          <p:cNvPr id="58" name="组合 57"/>
          <p:cNvGrpSpPr/>
          <p:nvPr/>
        </p:nvGrpSpPr>
        <p:grpSpPr>
          <a:xfrm>
            <a:off x="323486" y="1216831"/>
            <a:ext cx="8548742" cy="5307753"/>
            <a:chOff x="803275" y="1160463"/>
            <a:chExt cx="4971883" cy="4973637"/>
          </a:xfrm>
        </p:grpSpPr>
        <p:sp>
          <p:nvSpPr>
            <p:cNvPr id="11" name="矩形 10"/>
            <p:cNvSpPr/>
            <p:nvPr/>
          </p:nvSpPr>
          <p:spPr>
            <a:xfrm>
              <a:off x="803276" y="1160463"/>
              <a:ext cx="4971882" cy="4973637"/>
            </a:xfrm>
            <a:prstGeom prst="rect">
              <a:avLst/>
            </a:prstGeom>
            <a:noFill/>
            <a:ln w="254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5000" tIns="135000" rIns="135000" bIns="135000" numCol="1" spcCol="0" rtlCol="0" fromWordArt="0" anchor="t" anchorCtr="0" forceAA="0" compatLnSpc="1">
              <a:normAutofit/>
            </a:bodyPr>
            <a:lstStyle/>
            <a:p>
              <a:pPr>
                <a:lnSpc>
                  <a:spcPct val="130000"/>
                </a:lnSpc>
              </a:pPr>
              <a:endParaRPr kumimoji="1" lang="zh-CN" altLang="en-US" sz="16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cxnSp>
          <p:nvCxnSpPr>
            <p:cNvPr id="53" name="直线连接符 52"/>
            <p:cNvCxnSpPr/>
            <p:nvPr/>
          </p:nvCxnSpPr>
          <p:spPr>
            <a:xfrm>
              <a:off x="803275" y="1281698"/>
              <a:ext cx="497188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4" name="直线连接符 53"/>
            <p:cNvCxnSpPr/>
            <p:nvPr/>
          </p:nvCxnSpPr>
          <p:spPr>
            <a:xfrm>
              <a:off x="803275" y="6029740"/>
              <a:ext cx="497188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直线连接符 55"/>
            <p:cNvCxnSpPr/>
            <p:nvPr/>
          </p:nvCxnSpPr>
          <p:spPr>
            <a:xfrm>
              <a:off x="5646819" y="1160463"/>
              <a:ext cx="0" cy="4973637"/>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直线连接符 56"/>
            <p:cNvCxnSpPr/>
            <p:nvPr/>
          </p:nvCxnSpPr>
          <p:spPr>
            <a:xfrm>
              <a:off x="932145" y="1160463"/>
              <a:ext cx="0" cy="4973637"/>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33" name="图片 32">
            <a:extLst>
              <a:ext uri="{FF2B5EF4-FFF2-40B4-BE49-F238E27FC236}">
                <a16:creationId xmlns:a16="http://schemas.microsoft.com/office/drawing/2014/main" id="{BD5B6809-CC6B-F649-ABC6-8AEF413481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9328" y="435221"/>
            <a:ext cx="1612900" cy="508000"/>
          </a:xfrm>
          <a:prstGeom prst="rect">
            <a:avLst/>
          </a:prstGeom>
        </p:spPr>
      </p:pic>
      <p:sp>
        <p:nvSpPr>
          <p:cNvPr id="61" name="文本框 60">
            <a:extLst>
              <a:ext uri="{FF2B5EF4-FFF2-40B4-BE49-F238E27FC236}">
                <a16:creationId xmlns:a16="http://schemas.microsoft.com/office/drawing/2014/main" id="{DA49C6AC-98E7-D045-9181-180AC89F3F9C}"/>
              </a:ext>
            </a:extLst>
          </p:cNvPr>
          <p:cNvSpPr txBox="1"/>
          <p:nvPr/>
        </p:nvSpPr>
        <p:spPr>
          <a:xfrm>
            <a:off x="609337" y="1330676"/>
            <a:ext cx="8007325" cy="5706177"/>
          </a:xfrm>
          <a:prstGeom prst="rect">
            <a:avLst/>
          </a:prstGeom>
          <a:noFill/>
        </p:spPr>
        <p:txBody>
          <a:bodyPr wrap="square">
            <a:spAutoFit/>
          </a:bodyPr>
          <a:lstStyle/>
          <a:p>
            <a:pPr marL="285750" indent="-285750">
              <a:lnSpc>
                <a:spcPct val="130000"/>
              </a:lnSpc>
              <a:buFont typeface="Wingdings" pitchFamily="2" charset="2"/>
              <a:buChar char="l"/>
            </a:pPr>
            <a:r>
              <a:rPr lang="en-US" altLang="zh-CN" sz="1600" dirty="0">
                <a:latin typeface="Microsoft YaHei" panose="020B0503020204020204" pitchFamily="34" charset="-122"/>
                <a:ea typeface="Microsoft YaHei" panose="020B0503020204020204" pitchFamily="34" charset="-122"/>
              </a:rPr>
              <a:t>Experiments on standard time series data sets show that the TTCM model proposed in this study can </a:t>
            </a:r>
            <a:r>
              <a:rPr lang="en-US" altLang="zh-CN" sz="1600" b="1" dirty="0">
                <a:latin typeface="Microsoft YaHei" panose="020B0503020204020204" pitchFamily="34" charset="-122"/>
                <a:ea typeface="Microsoft YaHei" panose="020B0503020204020204" pitchFamily="34" charset="-122"/>
              </a:rPr>
              <a:t>automatically cluster time series with similar trends</a:t>
            </a:r>
            <a:r>
              <a:rPr lang="en-US" altLang="zh-CN" sz="1600" dirty="0">
                <a:latin typeface="Microsoft YaHei" panose="020B0503020204020204" pitchFamily="34" charset="-122"/>
                <a:ea typeface="Microsoft YaHei" panose="020B0503020204020204" pitchFamily="34" charset="-122"/>
              </a:rPr>
              <a:t>. Applying it to the analysis of word frequency time series, TTCM model also successfully identified four different types of keywords, and further combined with term functions, it has great reference and guidance value for the predictive analysis of subject areas.</a:t>
            </a:r>
          </a:p>
          <a:p>
            <a:pPr marL="285750" indent="-285750">
              <a:lnSpc>
                <a:spcPct val="130000"/>
              </a:lnSpc>
              <a:buFont typeface="Wingdings" pitchFamily="2" charset="2"/>
              <a:buChar char="l"/>
            </a:pPr>
            <a:r>
              <a:rPr lang="zh-CN" altLang="en-US" sz="1600" dirty="0">
                <a:latin typeface="Microsoft YaHei" panose="020B0503020204020204" pitchFamily="34" charset="-122"/>
                <a:ea typeface="Microsoft YaHei" panose="020B0503020204020204" pitchFamily="34" charset="-122"/>
              </a:rPr>
              <a:t>TTCM is essentially a clustering analysis model for time series. Therefore, </a:t>
            </a:r>
            <a:r>
              <a:rPr lang="zh-CN" altLang="en-US" sz="1600" b="1" dirty="0">
                <a:latin typeface="Microsoft YaHei" panose="020B0503020204020204" pitchFamily="34" charset="-122"/>
                <a:ea typeface="Microsoft YaHei" panose="020B0503020204020204" pitchFamily="34" charset="-122"/>
              </a:rPr>
              <a:t>the application is not limited to word frequency time series</a:t>
            </a:r>
            <a:r>
              <a:rPr lang="zh-CN" altLang="en-US" sz="1600" dirty="0">
                <a:latin typeface="Microsoft YaHei" panose="020B0503020204020204" pitchFamily="34" charset="-122"/>
                <a:ea typeface="Microsoft YaHei" panose="020B0503020204020204" pitchFamily="34" charset="-122"/>
              </a:rPr>
              <a:t>. Subsequently, it can be applied to the comprehensive analysis of time series data from literature, patents, network news, social media, stock securities and other sources, so as to provide reference and guidance for the organizational decision-making of government, industry and enterprise.</a:t>
            </a:r>
            <a:endParaRPr lang="en-US" altLang="zh-CN" sz="1600" dirty="0">
              <a:latin typeface="Microsoft YaHei" panose="020B0503020204020204" pitchFamily="34" charset="-122"/>
              <a:ea typeface="Microsoft YaHei" panose="020B0503020204020204" pitchFamily="34" charset="-122"/>
            </a:endParaRPr>
          </a:p>
          <a:p>
            <a:pPr marL="285750" indent="-285750">
              <a:lnSpc>
                <a:spcPct val="130000"/>
              </a:lnSpc>
              <a:buFont typeface="Wingdings" pitchFamily="2" charset="2"/>
              <a:buChar char="l"/>
            </a:pPr>
            <a:r>
              <a:rPr lang="en-US" altLang="zh-CN" sz="1600" dirty="0">
                <a:effectLst/>
                <a:latin typeface="Microsoft YaHei" panose="020B0503020204020204" pitchFamily="34" charset="-122"/>
                <a:ea typeface="Microsoft YaHei" panose="020B0503020204020204" pitchFamily="34" charset="-122"/>
              </a:rPr>
              <a:t>The TTCM model identifies evolution trends in time series, which can be </a:t>
            </a:r>
            <a:r>
              <a:rPr lang="en-US" altLang="zh-CN" sz="1600" b="1" dirty="0">
                <a:effectLst/>
                <a:latin typeface="Microsoft YaHei" panose="020B0503020204020204" pitchFamily="34" charset="-122"/>
                <a:ea typeface="Microsoft YaHei" panose="020B0503020204020204" pitchFamily="34" charset="-122"/>
              </a:rPr>
              <a:t>integrated with machine learning and deep learning models to automate and predict large-scale time series trends</a:t>
            </a:r>
            <a:r>
              <a:rPr lang="en-US" altLang="zh-CN" sz="1600" dirty="0">
                <a:effectLst/>
                <a:latin typeface="Microsoft YaHei" panose="020B0503020204020204" pitchFamily="34" charset="-122"/>
                <a:ea typeface="Microsoft YaHei" panose="020B0503020204020204" pitchFamily="34" charset="-122"/>
              </a:rPr>
              <a:t>, identifying emerging research and technology areas.</a:t>
            </a:r>
            <a:endParaRPr lang="zh-CN" altLang="en-US" sz="1600" dirty="0">
              <a:latin typeface="Microsoft YaHei" panose="020B0503020204020204" pitchFamily="34" charset="-122"/>
              <a:ea typeface="Microsoft YaHei" panose="020B0503020204020204" pitchFamily="34" charset="-122"/>
            </a:endParaRPr>
          </a:p>
          <a:p>
            <a:endParaRPr lang="zh-CN" altLang="en-US" sz="1600" dirty="0"/>
          </a:p>
          <a:p>
            <a:endParaRPr lang="zh-CN" altLang="en-US" sz="1600" dirty="0">
              <a:latin typeface="Microsoft YaHei" panose="020B0503020204020204" pitchFamily="34" charset="-122"/>
              <a:ea typeface="Microsoft YaHei" panose="020B0503020204020204" pitchFamily="34" charset="-122"/>
            </a:endParaRPr>
          </a:p>
        </p:txBody>
      </p:sp>
      <p:sp>
        <p:nvSpPr>
          <p:cNvPr id="34" name="文本框 33">
            <a:extLst>
              <a:ext uri="{FF2B5EF4-FFF2-40B4-BE49-F238E27FC236}">
                <a16:creationId xmlns:a16="http://schemas.microsoft.com/office/drawing/2014/main" id="{37FDC2DF-969E-674E-A2EC-4BA02EFA9BA3}"/>
              </a:ext>
            </a:extLst>
          </p:cNvPr>
          <p:cNvSpPr txBox="1"/>
          <p:nvPr/>
        </p:nvSpPr>
        <p:spPr>
          <a:xfrm>
            <a:off x="8581764" y="6480014"/>
            <a:ext cx="425116" cy="338554"/>
          </a:xfrm>
          <a:prstGeom prst="rect">
            <a:avLst/>
          </a:prstGeom>
          <a:noFill/>
        </p:spPr>
        <p:txBody>
          <a:bodyPr wrap="none" rtlCol="0">
            <a:spAutoFit/>
          </a:bodyPr>
          <a:lstStyle/>
          <a:p>
            <a:r>
              <a:rPr kumimoji="1" lang="en-US" altLang="zh-CN" sz="1600" dirty="0">
                <a:latin typeface="Microsoft YaHei" panose="020B0503020204020204" pitchFamily="34" charset="-122"/>
                <a:ea typeface="Microsoft YaHei" panose="020B0503020204020204" pitchFamily="34" charset="-122"/>
              </a:rPr>
              <a:t>27</a:t>
            </a:r>
          </a:p>
        </p:txBody>
      </p:sp>
      <p:sp>
        <p:nvSpPr>
          <p:cNvPr id="12" name="矩形 11">
            <a:extLst>
              <a:ext uri="{FF2B5EF4-FFF2-40B4-BE49-F238E27FC236}">
                <a16:creationId xmlns:a16="http://schemas.microsoft.com/office/drawing/2014/main" id="{01BF5C0B-4E55-5F47-A96F-EEDB9929750B}"/>
              </a:ext>
            </a:extLst>
          </p:cNvPr>
          <p:cNvSpPr/>
          <p:nvPr/>
        </p:nvSpPr>
        <p:spPr>
          <a:xfrm>
            <a:off x="6257925" y="39756"/>
            <a:ext cx="2886075" cy="9301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3" name="Picture 2">
            <a:extLst>
              <a:ext uri="{FF2B5EF4-FFF2-40B4-BE49-F238E27FC236}">
                <a16:creationId xmlns:a16="http://schemas.microsoft.com/office/drawing/2014/main" id="{E1E541FC-7BB8-D94B-9309-796E13455D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6798" y="529594"/>
            <a:ext cx="2095522" cy="468000"/>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id="{4EB6432A-70CE-0C49-AD73-5F9C620232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8672" y="16460"/>
            <a:ext cx="1485901" cy="468000"/>
          </a:xfrm>
          <a:prstGeom prst="rect">
            <a:avLst/>
          </a:prstGeom>
        </p:spPr>
      </p:pic>
    </p:spTree>
    <p:extLst>
      <p:ext uri="{BB962C8B-B14F-4D97-AF65-F5344CB8AC3E}">
        <p14:creationId xmlns:p14="http://schemas.microsoft.com/office/powerpoint/2010/main" val="35890270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a:latin typeface="Microsoft YaHei" panose="020B0503020204020204" pitchFamily="34" charset="-122"/>
                <a:ea typeface="Microsoft YaHei" panose="020B0503020204020204" pitchFamily="34" charset="-122"/>
              </a:rPr>
              <a:t>Conclusion</a:t>
            </a:r>
            <a:endParaRPr kumimoji="1" lang="zh-CN" altLang="en-US" dirty="0">
              <a:latin typeface="Microsoft YaHei" panose="020B0503020204020204" pitchFamily="34" charset="-122"/>
              <a:ea typeface="Microsoft YaHei" panose="020B0503020204020204" pitchFamily="34" charset="-122"/>
            </a:endParaRPr>
          </a:p>
        </p:txBody>
      </p:sp>
      <p:grpSp>
        <p:nvGrpSpPr>
          <p:cNvPr id="8" name="组合 7">
            <a:extLst>
              <a:ext uri="{FF2B5EF4-FFF2-40B4-BE49-F238E27FC236}">
                <a16:creationId xmlns:a16="http://schemas.microsoft.com/office/drawing/2014/main" id="{65270AD7-D155-5E46-A806-E886946D4F0C}"/>
              </a:ext>
            </a:extLst>
          </p:cNvPr>
          <p:cNvGrpSpPr/>
          <p:nvPr/>
        </p:nvGrpSpPr>
        <p:grpSpPr>
          <a:xfrm>
            <a:off x="110928" y="1219214"/>
            <a:ext cx="2864644" cy="5302113"/>
            <a:chOff x="147901" y="1373655"/>
            <a:chExt cx="3819525" cy="5063183"/>
          </a:xfrm>
        </p:grpSpPr>
        <p:sp>
          <p:nvSpPr>
            <p:cNvPr id="5" name="矩形 4"/>
            <p:cNvSpPr/>
            <p:nvPr/>
          </p:nvSpPr>
          <p:spPr>
            <a:xfrm>
              <a:off x="293384" y="2087407"/>
              <a:ext cx="3446010" cy="434943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5000" tIns="135000" rIns="135000" bIns="135000" numCol="1" spcCol="0" rtlCol="0" fromWordArt="0" anchor="t" anchorCtr="0" forceAA="0" compatLnSpc="1">
              <a:noAutofit/>
            </a:bodyPr>
            <a:lstStyle/>
            <a:p>
              <a:pPr algn="just" latinLnBrk="1">
                <a:lnSpc>
                  <a:spcPct val="120000"/>
                </a:lnSpc>
              </a:pPr>
              <a:r>
                <a:rPr lang="en-US" altLang="zh-CN" sz="1400" dirty="0">
                  <a:solidFill>
                    <a:schemeClr val="tx1">
                      <a:lumMod val="75000"/>
                      <a:lumOff val="25000"/>
                    </a:schemeClr>
                  </a:solidFill>
                  <a:latin typeface="Microsoft YaHei" panose="020B0503020204020204" pitchFamily="34" charset="-122"/>
                  <a:ea typeface="Microsoft YaHei" panose="020B0503020204020204" pitchFamily="34" charset="-122"/>
                </a:rPr>
                <a:t>This study introduces the TTCM model for clustering time series trends in technological forecasting, combining DTW with spectral clustering to group similar time series. Initially tested on UCI repository datasets, TTCM is proved effective in differentiating time series trends. Applied to the LIS discipline, it identified four different word trends, demonstrating its utility in domain knowledge discovery and forecasting.</a:t>
              </a:r>
              <a:endParaRPr kumimoji="1" lang="en-US" altLang="zh-CN" sz="14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4" name="文本框 3"/>
            <p:cNvSpPr txBox="1"/>
            <p:nvPr/>
          </p:nvSpPr>
          <p:spPr>
            <a:xfrm>
              <a:off x="294481" y="1590091"/>
              <a:ext cx="3491388" cy="497316"/>
            </a:xfrm>
            <a:prstGeom prst="rect">
              <a:avLst/>
            </a:prstGeom>
            <a:noFill/>
          </p:spPr>
          <p:txBody>
            <a:bodyPr wrap="square" lIns="0" rIns="0" rtlCol="0" anchor="ctr" anchorCtr="0">
              <a:normAutofit/>
            </a:bodyPr>
            <a:lstStyle/>
            <a:p>
              <a:pPr algn="ctr">
                <a:lnSpc>
                  <a:spcPct val="120000"/>
                </a:lnSpc>
              </a:pPr>
              <a:r>
                <a:rPr kumimoji="1" lang="en-US" altLang="zh-CN" b="1" dirty="0">
                  <a:solidFill>
                    <a:schemeClr val="accent2"/>
                  </a:solidFill>
                  <a:latin typeface="Microsoft YaHei" panose="020B0503020204020204" pitchFamily="34" charset="-122"/>
                  <a:ea typeface="Microsoft YaHei" panose="020B0503020204020204" pitchFamily="34" charset="-122"/>
                </a:rPr>
                <a:t>Conclusion</a:t>
              </a:r>
              <a:endParaRPr kumimoji="1" lang="zh-CN" altLang="en-US" b="1" dirty="0">
                <a:solidFill>
                  <a:schemeClr val="accent2"/>
                </a:solidFill>
                <a:latin typeface="Microsoft YaHei" panose="020B0503020204020204" pitchFamily="34" charset="-122"/>
                <a:ea typeface="Microsoft YaHei" panose="020B0503020204020204" pitchFamily="34" charset="-122"/>
              </a:endParaRPr>
            </a:p>
          </p:txBody>
        </p:sp>
        <p:cxnSp>
          <p:nvCxnSpPr>
            <p:cNvPr id="16" name="直线连接符 15"/>
            <p:cNvCxnSpPr>
              <a:cxnSpLocks/>
            </p:cNvCxnSpPr>
            <p:nvPr/>
          </p:nvCxnSpPr>
          <p:spPr>
            <a:xfrm>
              <a:off x="1891463" y="2101921"/>
              <a:ext cx="267598"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58" name="组合 57"/>
            <p:cNvGrpSpPr/>
            <p:nvPr/>
          </p:nvGrpSpPr>
          <p:grpSpPr>
            <a:xfrm>
              <a:off x="147901" y="1373655"/>
              <a:ext cx="3819525" cy="4908345"/>
              <a:chOff x="803275" y="1160463"/>
              <a:chExt cx="4971883" cy="4973637"/>
            </a:xfrm>
          </p:grpSpPr>
          <p:sp>
            <p:nvSpPr>
              <p:cNvPr id="11" name="矩形 10"/>
              <p:cNvSpPr/>
              <p:nvPr/>
            </p:nvSpPr>
            <p:spPr>
              <a:xfrm>
                <a:off x="803276" y="1160463"/>
                <a:ext cx="4971882" cy="4973637"/>
              </a:xfrm>
              <a:prstGeom prst="rect">
                <a:avLst/>
              </a:prstGeom>
              <a:noFill/>
              <a:ln w="254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5000" tIns="135000" rIns="135000" bIns="135000" numCol="1" spcCol="0" rtlCol="0" fromWordArt="0" anchor="t" anchorCtr="0" forceAA="0" compatLnSpc="1">
                <a:normAutofit/>
              </a:bodyPr>
              <a:lstStyle/>
              <a:p>
                <a:pPr>
                  <a:lnSpc>
                    <a:spcPct val="130000"/>
                  </a:lnSpc>
                </a:pPr>
                <a:endParaRPr kumimoji="1" lang="zh-CN" altLang="en-US" sz="16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cxnSp>
            <p:nvCxnSpPr>
              <p:cNvPr id="53" name="直线连接符 52"/>
              <p:cNvCxnSpPr/>
              <p:nvPr/>
            </p:nvCxnSpPr>
            <p:spPr>
              <a:xfrm>
                <a:off x="803275" y="1281698"/>
                <a:ext cx="497188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4" name="直线连接符 53"/>
              <p:cNvCxnSpPr/>
              <p:nvPr/>
            </p:nvCxnSpPr>
            <p:spPr>
              <a:xfrm>
                <a:off x="803275" y="6029740"/>
                <a:ext cx="497188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直线连接符 55"/>
              <p:cNvCxnSpPr/>
              <p:nvPr/>
            </p:nvCxnSpPr>
            <p:spPr>
              <a:xfrm>
                <a:off x="5646819" y="1160463"/>
                <a:ext cx="0" cy="4973637"/>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直线连接符 56"/>
              <p:cNvCxnSpPr/>
              <p:nvPr/>
            </p:nvCxnSpPr>
            <p:spPr>
              <a:xfrm>
                <a:off x="932145" y="1160463"/>
                <a:ext cx="0" cy="4973637"/>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grpSp>
        <p:nvGrpSpPr>
          <p:cNvPr id="7" name="组合 6">
            <a:extLst>
              <a:ext uri="{FF2B5EF4-FFF2-40B4-BE49-F238E27FC236}">
                <a16:creationId xmlns:a16="http://schemas.microsoft.com/office/drawing/2014/main" id="{20590282-2FCC-F348-B4FA-D7B129AEEF21}"/>
              </a:ext>
            </a:extLst>
          </p:cNvPr>
          <p:cNvGrpSpPr/>
          <p:nvPr/>
        </p:nvGrpSpPr>
        <p:grpSpPr>
          <a:xfrm>
            <a:off x="3130032" y="1219217"/>
            <a:ext cx="2864644" cy="5184631"/>
            <a:chOff x="4222189" y="1358721"/>
            <a:chExt cx="3819525" cy="4951001"/>
          </a:xfrm>
        </p:grpSpPr>
        <p:sp>
          <p:nvSpPr>
            <p:cNvPr id="23" name="矩形 22">
              <a:extLst>
                <a:ext uri="{FF2B5EF4-FFF2-40B4-BE49-F238E27FC236}">
                  <a16:creationId xmlns:a16="http://schemas.microsoft.com/office/drawing/2014/main" id="{7B117A15-A17A-0449-BD08-94CFF58FE20A}"/>
                </a:ext>
              </a:extLst>
            </p:cNvPr>
            <p:cNvSpPr/>
            <p:nvPr/>
          </p:nvSpPr>
          <p:spPr>
            <a:xfrm>
              <a:off x="4367671" y="2072473"/>
              <a:ext cx="3446011" cy="423724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5000" tIns="135000" rIns="135000" bIns="135000" numCol="1" spcCol="0" rtlCol="0" fromWordArt="0" anchor="t" anchorCtr="0" forceAA="0" compatLnSpc="1">
              <a:noAutofit/>
            </a:bodyPr>
            <a:lstStyle/>
            <a:p>
              <a:pPr marL="214303" indent="-214303" algn="just" latinLnBrk="1">
                <a:lnSpc>
                  <a:spcPct val="140000"/>
                </a:lnSpc>
                <a:spcAft>
                  <a:spcPts val="450"/>
                </a:spcAft>
                <a:buFont typeface="Wingdings" pitchFamily="2" charset="2"/>
                <a:buChar char="Ø"/>
              </a:pPr>
              <a:r>
                <a:rPr kumimoji="1" lang="en-US" altLang="zh-CN" sz="1400" dirty="0">
                  <a:solidFill>
                    <a:schemeClr val="tx1">
                      <a:lumMod val="75000"/>
                      <a:lumOff val="25000"/>
                    </a:schemeClr>
                  </a:solidFill>
                  <a:latin typeface="Microsoft YaHei" panose="020B0503020204020204" pitchFamily="34" charset="-122"/>
                  <a:ea typeface="Microsoft YaHei" panose="020B0503020204020204" pitchFamily="34" charset="-122"/>
                </a:rPr>
                <a:t>Only ten years of data were selected for analysis</a:t>
              </a:r>
            </a:p>
            <a:p>
              <a:pPr marL="214303" indent="-214303" algn="just" latinLnBrk="1">
                <a:lnSpc>
                  <a:spcPct val="140000"/>
                </a:lnSpc>
                <a:spcAft>
                  <a:spcPts val="450"/>
                </a:spcAft>
                <a:buFont typeface="Wingdings" pitchFamily="2" charset="2"/>
                <a:buChar char="Ø"/>
              </a:pPr>
              <a:r>
                <a:rPr kumimoji="1" lang="en-US" altLang="zh-CN" sz="1400" dirty="0">
                  <a:solidFill>
                    <a:schemeClr val="tx1">
                      <a:lumMod val="75000"/>
                      <a:lumOff val="25000"/>
                    </a:schemeClr>
                  </a:solidFill>
                  <a:latin typeface="Microsoft YaHei" panose="020B0503020204020204" pitchFamily="34" charset="-122"/>
                  <a:ea typeface="Microsoft YaHei" panose="020B0503020204020204" pitchFamily="34" charset="-122"/>
                </a:rPr>
                <a:t>The case study is limited to the LIS domain</a:t>
              </a:r>
            </a:p>
            <a:p>
              <a:pPr marL="214303" indent="-214303" algn="just" latinLnBrk="1">
                <a:lnSpc>
                  <a:spcPct val="140000"/>
                </a:lnSpc>
                <a:spcAft>
                  <a:spcPts val="450"/>
                </a:spcAft>
                <a:buFont typeface="Wingdings" pitchFamily="2" charset="2"/>
                <a:buChar char="Ø"/>
              </a:pPr>
              <a:r>
                <a:rPr kumimoji="1" lang="en-US" altLang="zh-CN" sz="1400" dirty="0">
                  <a:solidFill>
                    <a:schemeClr val="tx1">
                      <a:lumMod val="75000"/>
                      <a:lumOff val="25000"/>
                    </a:schemeClr>
                  </a:solidFill>
                  <a:latin typeface="Microsoft YaHei" panose="020B0503020204020204" pitchFamily="34" charset="-122"/>
                  <a:ea typeface="Microsoft YaHei" panose="020B0503020204020204" pitchFamily="34" charset="-122"/>
                </a:rPr>
                <a:t>The analysis in this study is limited to word perspectives, without considering interrelations among keywords in the topic dimension</a:t>
              </a:r>
            </a:p>
          </p:txBody>
        </p:sp>
        <p:sp>
          <p:nvSpPr>
            <p:cNvPr id="24" name="文本框 23">
              <a:extLst>
                <a:ext uri="{FF2B5EF4-FFF2-40B4-BE49-F238E27FC236}">
                  <a16:creationId xmlns:a16="http://schemas.microsoft.com/office/drawing/2014/main" id="{8C88D693-47DF-0E43-9235-A4C90D337D3C}"/>
                </a:ext>
              </a:extLst>
            </p:cNvPr>
            <p:cNvSpPr txBox="1"/>
            <p:nvPr/>
          </p:nvSpPr>
          <p:spPr>
            <a:xfrm>
              <a:off x="4368769" y="1575157"/>
              <a:ext cx="3491388" cy="497316"/>
            </a:xfrm>
            <a:prstGeom prst="rect">
              <a:avLst/>
            </a:prstGeom>
            <a:noFill/>
          </p:spPr>
          <p:txBody>
            <a:bodyPr wrap="square" lIns="0" rIns="0" rtlCol="0" anchor="ctr" anchorCtr="0">
              <a:normAutofit/>
            </a:bodyPr>
            <a:lstStyle/>
            <a:p>
              <a:pPr algn="ctr" latinLnBrk="1">
                <a:lnSpc>
                  <a:spcPct val="120000"/>
                </a:lnSpc>
              </a:pPr>
              <a:r>
                <a:rPr kumimoji="1" lang="en-US" altLang="zh-CN" b="1" dirty="0">
                  <a:solidFill>
                    <a:schemeClr val="accent2"/>
                  </a:solidFill>
                  <a:latin typeface="Microsoft YaHei" panose="020B0503020204020204" pitchFamily="34" charset="-122"/>
                  <a:ea typeface="Microsoft YaHei" panose="020B0503020204020204" pitchFamily="34" charset="-122"/>
                </a:rPr>
                <a:t>Limitation</a:t>
              </a:r>
              <a:endParaRPr kumimoji="1" lang="zh-CN" altLang="en-US" b="1" dirty="0">
                <a:solidFill>
                  <a:schemeClr val="accent2"/>
                </a:solidFill>
                <a:latin typeface="Microsoft YaHei" panose="020B0503020204020204" pitchFamily="34" charset="-122"/>
                <a:ea typeface="Microsoft YaHei" panose="020B0503020204020204" pitchFamily="34" charset="-122"/>
              </a:endParaRPr>
            </a:p>
          </p:txBody>
        </p:sp>
        <p:cxnSp>
          <p:nvCxnSpPr>
            <p:cNvPr id="25" name="直线连接符 24">
              <a:extLst>
                <a:ext uri="{FF2B5EF4-FFF2-40B4-BE49-F238E27FC236}">
                  <a16:creationId xmlns:a16="http://schemas.microsoft.com/office/drawing/2014/main" id="{9363CDFA-1FBB-B349-9DCA-B175CB30CFA2}"/>
                </a:ext>
              </a:extLst>
            </p:cNvPr>
            <p:cNvCxnSpPr>
              <a:cxnSpLocks/>
            </p:cNvCxnSpPr>
            <p:nvPr/>
          </p:nvCxnSpPr>
          <p:spPr>
            <a:xfrm>
              <a:off x="5965751" y="2086987"/>
              <a:ext cx="267598"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6" name="组合 25">
              <a:extLst>
                <a:ext uri="{FF2B5EF4-FFF2-40B4-BE49-F238E27FC236}">
                  <a16:creationId xmlns:a16="http://schemas.microsoft.com/office/drawing/2014/main" id="{065A1FBC-3045-834E-A75F-EAC65C3FDEE9}"/>
                </a:ext>
              </a:extLst>
            </p:cNvPr>
            <p:cNvGrpSpPr/>
            <p:nvPr/>
          </p:nvGrpSpPr>
          <p:grpSpPr>
            <a:xfrm>
              <a:off x="4222189" y="1358721"/>
              <a:ext cx="3819525" cy="4908345"/>
              <a:chOff x="803275" y="1160463"/>
              <a:chExt cx="4971883" cy="4973637"/>
            </a:xfrm>
          </p:grpSpPr>
          <p:sp>
            <p:nvSpPr>
              <p:cNvPr id="27" name="矩形 26">
                <a:extLst>
                  <a:ext uri="{FF2B5EF4-FFF2-40B4-BE49-F238E27FC236}">
                    <a16:creationId xmlns:a16="http://schemas.microsoft.com/office/drawing/2014/main" id="{427C1EA4-CEBA-A64F-94AF-C28B5449E35E}"/>
                  </a:ext>
                </a:extLst>
              </p:cNvPr>
              <p:cNvSpPr/>
              <p:nvPr/>
            </p:nvSpPr>
            <p:spPr>
              <a:xfrm>
                <a:off x="803276" y="1160463"/>
                <a:ext cx="4971882" cy="4973637"/>
              </a:xfrm>
              <a:prstGeom prst="rect">
                <a:avLst/>
              </a:prstGeom>
              <a:noFill/>
              <a:ln w="254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5000" tIns="135000" rIns="135000" bIns="135000" numCol="1" spcCol="0" rtlCol="0" fromWordArt="0" anchor="t" anchorCtr="0" forceAA="0" compatLnSpc="1">
                <a:normAutofit/>
              </a:bodyPr>
              <a:lstStyle/>
              <a:p>
                <a:pPr latinLnBrk="1">
                  <a:lnSpc>
                    <a:spcPct val="130000"/>
                  </a:lnSpc>
                </a:pPr>
                <a:endParaRPr kumimoji="1" lang="zh-CN" altLang="en-US" sz="16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cxnSp>
            <p:nvCxnSpPr>
              <p:cNvPr id="28" name="直线连接符 27">
                <a:extLst>
                  <a:ext uri="{FF2B5EF4-FFF2-40B4-BE49-F238E27FC236}">
                    <a16:creationId xmlns:a16="http://schemas.microsoft.com/office/drawing/2014/main" id="{BB2851AA-D168-4A4A-B477-E75C56ED2893}"/>
                  </a:ext>
                </a:extLst>
              </p:cNvPr>
              <p:cNvCxnSpPr/>
              <p:nvPr/>
            </p:nvCxnSpPr>
            <p:spPr>
              <a:xfrm>
                <a:off x="803275" y="1281698"/>
                <a:ext cx="497188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直线连接符 28">
                <a:extLst>
                  <a:ext uri="{FF2B5EF4-FFF2-40B4-BE49-F238E27FC236}">
                    <a16:creationId xmlns:a16="http://schemas.microsoft.com/office/drawing/2014/main" id="{5AD75341-0245-9E4F-970B-02EC914F938B}"/>
                  </a:ext>
                </a:extLst>
              </p:cNvPr>
              <p:cNvCxnSpPr/>
              <p:nvPr/>
            </p:nvCxnSpPr>
            <p:spPr>
              <a:xfrm>
                <a:off x="803275" y="6029740"/>
                <a:ext cx="497188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直线连接符 29">
                <a:extLst>
                  <a:ext uri="{FF2B5EF4-FFF2-40B4-BE49-F238E27FC236}">
                    <a16:creationId xmlns:a16="http://schemas.microsoft.com/office/drawing/2014/main" id="{8B41E5A4-30E0-D844-9EB7-28E03D997111}"/>
                  </a:ext>
                </a:extLst>
              </p:cNvPr>
              <p:cNvCxnSpPr/>
              <p:nvPr/>
            </p:nvCxnSpPr>
            <p:spPr>
              <a:xfrm>
                <a:off x="5646819" y="1160463"/>
                <a:ext cx="0" cy="4973637"/>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直线连接符 30">
                <a:extLst>
                  <a:ext uri="{FF2B5EF4-FFF2-40B4-BE49-F238E27FC236}">
                    <a16:creationId xmlns:a16="http://schemas.microsoft.com/office/drawing/2014/main" id="{8A17CBE3-E3AF-7A41-B8E5-D0D785447DCE}"/>
                  </a:ext>
                </a:extLst>
              </p:cNvPr>
              <p:cNvCxnSpPr/>
              <p:nvPr/>
            </p:nvCxnSpPr>
            <p:spPr>
              <a:xfrm>
                <a:off x="932145" y="1160463"/>
                <a:ext cx="0" cy="4973637"/>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grpSp>
        <p:nvGrpSpPr>
          <p:cNvPr id="6" name="组合 5">
            <a:extLst>
              <a:ext uri="{FF2B5EF4-FFF2-40B4-BE49-F238E27FC236}">
                <a16:creationId xmlns:a16="http://schemas.microsoft.com/office/drawing/2014/main" id="{AF9E31CA-D885-7D48-8FC7-BEE085C11891}"/>
              </a:ext>
            </a:extLst>
          </p:cNvPr>
          <p:cNvGrpSpPr/>
          <p:nvPr/>
        </p:nvGrpSpPr>
        <p:grpSpPr>
          <a:xfrm>
            <a:off x="6149139" y="1219532"/>
            <a:ext cx="2864644" cy="5184000"/>
            <a:chOff x="8198850" y="1374404"/>
            <a:chExt cx="3819525" cy="4951001"/>
          </a:xfrm>
        </p:grpSpPr>
        <p:sp>
          <p:nvSpPr>
            <p:cNvPr id="41" name="矩形 40">
              <a:extLst>
                <a:ext uri="{FF2B5EF4-FFF2-40B4-BE49-F238E27FC236}">
                  <a16:creationId xmlns:a16="http://schemas.microsoft.com/office/drawing/2014/main" id="{BCCAEC0D-F41C-6F46-952B-30189AF01A43}"/>
                </a:ext>
              </a:extLst>
            </p:cNvPr>
            <p:cNvSpPr/>
            <p:nvPr/>
          </p:nvSpPr>
          <p:spPr>
            <a:xfrm>
              <a:off x="8344332" y="2088156"/>
              <a:ext cx="3446011" cy="423724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5000" tIns="135000" rIns="135000" bIns="135000" numCol="1" spcCol="0" rtlCol="0" fromWordArt="0" anchor="t" anchorCtr="0" forceAA="0" compatLnSpc="1">
              <a:noAutofit/>
            </a:bodyPr>
            <a:lstStyle/>
            <a:p>
              <a:pPr marL="214303" indent="-214303" algn="just" latinLnBrk="1">
                <a:lnSpc>
                  <a:spcPct val="140000"/>
                </a:lnSpc>
                <a:spcAft>
                  <a:spcPts val="450"/>
                </a:spcAft>
                <a:buFont typeface="Wingdings" pitchFamily="2" charset="2"/>
                <a:buChar char="p"/>
              </a:pPr>
              <a:r>
                <a:rPr lang="en-US" altLang="zh-CN" sz="1400" dirty="0">
                  <a:solidFill>
                    <a:schemeClr val="tx1">
                      <a:lumMod val="75000"/>
                      <a:lumOff val="25000"/>
                    </a:schemeClr>
                  </a:solidFill>
                  <a:latin typeface="Microsoft YaHei" panose="020B0503020204020204" pitchFamily="34" charset="-122"/>
                  <a:ea typeface="Microsoft YaHei" panose="020B0503020204020204" pitchFamily="34" charset="-122"/>
                </a:rPr>
                <a:t>Addressing the shortcomings mentioned above</a:t>
              </a:r>
            </a:p>
            <a:p>
              <a:pPr marL="214303" indent="-214303" algn="just" latinLnBrk="1">
                <a:lnSpc>
                  <a:spcPct val="140000"/>
                </a:lnSpc>
                <a:spcAft>
                  <a:spcPts val="450"/>
                </a:spcAft>
                <a:buFont typeface="Wingdings" pitchFamily="2" charset="2"/>
                <a:buChar char="p"/>
              </a:pPr>
              <a:r>
                <a:rPr kumimoji="1" lang="en-US" altLang="zh-CN" sz="1400" dirty="0">
                  <a:solidFill>
                    <a:schemeClr val="tx1">
                      <a:lumMod val="75000"/>
                      <a:lumOff val="25000"/>
                    </a:schemeClr>
                  </a:solidFill>
                  <a:latin typeface="Microsoft YaHei" panose="020B0503020204020204" pitchFamily="34" charset="-122"/>
                  <a:ea typeface="Microsoft YaHei" panose="020B0503020204020204" pitchFamily="34" charset="-122"/>
                </a:rPr>
                <a:t>Incorporating other data sources </a:t>
              </a:r>
            </a:p>
            <a:p>
              <a:pPr marL="214303" indent="-214303" algn="just" latinLnBrk="1">
                <a:lnSpc>
                  <a:spcPct val="140000"/>
                </a:lnSpc>
                <a:spcAft>
                  <a:spcPts val="450"/>
                </a:spcAft>
                <a:buFont typeface="Wingdings" pitchFamily="2" charset="2"/>
                <a:buChar char="p"/>
              </a:pPr>
              <a:r>
                <a:rPr kumimoji="1" lang="en-US" altLang="zh-CN" sz="1400" dirty="0">
                  <a:solidFill>
                    <a:schemeClr val="tx1">
                      <a:lumMod val="75000"/>
                      <a:lumOff val="25000"/>
                    </a:schemeClr>
                  </a:solidFill>
                  <a:latin typeface="Microsoft YaHei" panose="020B0503020204020204" pitchFamily="34" charset="-122"/>
                  <a:ea typeface="Microsoft YaHei" panose="020B0503020204020204" pitchFamily="34" charset="-122"/>
                </a:rPr>
                <a:t>Solidifying these trends into pattern features and further integrating them with classification models</a:t>
              </a:r>
            </a:p>
          </p:txBody>
        </p:sp>
        <p:sp>
          <p:nvSpPr>
            <p:cNvPr id="42" name="文本框 41">
              <a:extLst>
                <a:ext uri="{FF2B5EF4-FFF2-40B4-BE49-F238E27FC236}">
                  <a16:creationId xmlns:a16="http://schemas.microsoft.com/office/drawing/2014/main" id="{CA8C18D0-7677-FD4A-8F0D-4D256C0BBF3F}"/>
                </a:ext>
              </a:extLst>
            </p:cNvPr>
            <p:cNvSpPr txBox="1"/>
            <p:nvPr/>
          </p:nvSpPr>
          <p:spPr>
            <a:xfrm>
              <a:off x="8345430" y="1590840"/>
              <a:ext cx="3491388" cy="497316"/>
            </a:xfrm>
            <a:prstGeom prst="rect">
              <a:avLst/>
            </a:prstGeom>
            <a:noFill/>
          </p:spPr>
          <p:txBody>
            <a:bodyPr wrap="square" lIns="0" rIns="0" rtlCol="0" anchor="ctr" anchorCtr="0">
              <a:normAutofit/>
            </a:bodyPr>
            <a:lstStyle/>
            <a:p>
              <a:pPr algn="ctr" latinLnBrk="1">
                <a:lnSpc>
                  <a:spcPct val="120000"/>
                </a:lnSpc>
              </a:pPr>
              <a:r>
                <a:rPr kumimoji="1" lang="en-US" altLang="zh-CN" b="1" dirty="0">
                  <a:solidFill>
                    <a:schemeClr val="accent2"/>
                  </a:solidFill>
                  <a:latin typeface="Microsoft YaHei" panose="020B0503020204020204" pitchFamily="34" charset="-122"/>
                  <a:ea typeface="Microsoft YaHei" panose="020B0503020204020204" pitchFamily="34" charset="-122"/>
                </a:rPr>
                <a:t>Future</a:t>
              </a:r>
              <a:r>
                <a:rPr kumimoji="1" lang="zh-CN" altLang="en-US" b="1" dirty="0">
                  <a:solidFill>
                    <a:schemeClr val="accent2"/>
                  </a:solidFill>
                  <a:latin typeface="Microsoft YaHei" panose="020B0503020204020204" pitchFamily="34" charset="-122"/>
                  <a:ea typeface="Microsoft YaHei" panose="020B0503020204020204" pitchFamily="34" charset="-122"/>
                </a:rPr>
                <a:t> </a:t>
              </a:r>
              <a:r>
                <a:rPr kumimoji="1" lang="en-US" altLang="zh-CN" b="1" dirty="0">
                  <a:solidFill>
                    <a:schemeClr val="accent2"/>
                  </a:solidFill>
                  <a:latin typeface="Microsoft YaHei" panose="020B0503020204020204" pitchFamily="34" charset="-122"/>
                  <a:ea typeface="Microsoft YaHei" panose="020B0503020204020204" pitchFamily="34" charset="-122"/>
                </a:rPr>
                <a:t>work</a:t>
              </a:r>
              <a:endParaRPr kumimoji="1" lang="zh-CN" altLang="en-US" b="1" dirty="0">
                <a:solidFill>
                  <a:schemeClr val="accent2"/>
                </a:solidFill>
                <a:latin typeface="Microsoft YaHei" panose="020B0503020204020204" pitchFamily="34" charset="-122"/>
                <a:ea typeface="Microsoft YaHei" panose="020B0503020204020204" pitchFamily="34" charset="-122"/>
              </a:endParaRPr>
            </a:p>
          </p:txBody>
        </p:sp>
        <p:cxnSp>
          <p:nvCxnSpPr>
            <p:cNvPr id="43" name="直线连接符 42">
              <a:extLst>
                <a:ext uri="{FF2B5EF4-FFF2-40B4-BE49-F238E27FC236}">
                  <a16:creationId xmlns:a16="http://schemas.microsoft.com/office/drawing/2014/main" id="{4C3EE9AE-0FEB-BB4F-BEC8-760A738B934D}"/>
                </a:ext>
              </a:extLst>
            </p:cNvPr>
            <p:cNvCxnSpPr>
              <a:cxnSpLocks/>
            </p:cNvCxnSpPr>
            <p:nvPr/>
          </p:nvCxnSpPr>
          <p:spPr>
            <a:xfrm>
              <a:off x="9942412" y="2102670"/>
              <a:ext cx="267598"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4" name="组合 43">
              <a:extLst>
                <a:ext uri="{FF2B5EF4-FFF2-40B4-BE49-F238E27FC236}">
                  <a16:creationId xmlns:a16="http://schemas.microsoft.com/office/drawing/2014/main" id="{5CB05D62-C84C-0541-9D7D-32D477C3B512}"/>
                </a:ext>
              </a:extLst>
            </p:cNvPr>
            <p:cNvGrpSpPr/>
            <p:nvPr/>
          </p:nvGrpSpPr>
          <p:grpSpPr>
            <a:xfrm>
              <a:off x="8198850" y="1374404"/>
              <a:ext cx="3819525" cy="4908345"/>
              <a:chOff x="803275" y="1160463"/>
              <a:chExt cx="4971883" cy="4973637"/>
            </a:xfrm>
          </p:grpSpPr>
          <p:sp>
            <p:nvSpPr>
              <p:cNvPr id="45" name="矩形 44">
                <a:extLst>
                  <a:ext uri="{FF2B5EF4-FFF2-40B4-BE49-F238E27FC236}">
                    <a16:creationId xmlns:a16="http://schemas.microsoft.com/office/drawing/2014/main" id="{86011667-4BBB-2444-A0B5-E54313BD2978}"/>
                  </a:ext>
                </a:extLst>
              </p:cNvPr>
              <p:cNvSpPr/>
              <p:nvPr/>
            </p:nvSpPr>
            <p:spPr>
              <a:xfrm>
                <a:off x="803276" y="1160463"/>
                <a:ext cx="4971882" cy="4973637"/>
              </a:xfrm>
              <a:prstGeom prst="rect">
                <a:avLst/>
              </a:prstGeom>
              <a:noFill/>
              <a:ln w="254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5000" tIns="135000" rIns="135000" bIns="135000" numCol="1" spcCol="0" rtlCol="0" fromWordArt="0" anchor="t" anchorCtr="0" forceAA="0" compatLnSpc="1">
                <a:normAutofit/>
              </a:bodyPr>
              <a:lstStyle/>
              <a:p>
                <a:pPr latinLnBrk="1">
                  <a:lnSpc>
                    <a:spcPct val="130000"/>
                  </a:lnSpc>
                </a:pPr>
                <a:endParaRPr kumimoji="1" lang="zh-CN" altLang="en-US" sz="16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cxnSp>
            <p:nvCxnSpPr>
              <p:cNvPr id="46" name="直线连接符 45">
                <a:extLst>
                  <a:ext uri="{FF2B5EF4-FFF2-40B4-BE49-F238E27FC236}">
                    <a16:creationId xmlns:a16="http://schemas.microsoft.com/office/drawing/2014/main" id="{0916C248-7A49-ED45-A8D0-D5279FBCFDFB}"/>
                  </a:ext>
                </a:extLst>
              </p:cNvPr>
              <p:cNvCxnSpPr/>
              <p:nvPr/>
            </p:nvCxnSpPr>
            <p:spPr>
              <a:xfrm>
                <a:off x="803275" y="1281698"/>
                <a:ext cx="497188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7" name="直线连接符 46">
                <a:extLst>
                  <a:ext uri="{FF2B5EF4-FFF2-40B4-BE49-F238E27FC236}">
                    <a16:creationId xmlns:a16="http://schemas.microsoft.com/office/drawing/2014/main" id="{4C3D62DE-FC71-6846-8469-7BB820262B96}"/>
                  </a:ext>
                </a:extLst>
              </p:cNvPr>
              <p:cNvCxnSpPr/>
              <p:nvPr/>
            </p:nvCxnSpPr>
            <p:spPr>
              <a:xfrm>
                <a:off x="803275" y="6029740"/>
                <a:ext cx="497188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8" name="直线连接符 47">
                <a:extLst>
                  <a:ext uri="{FF2B5EF4-FFF2-40B4-BE49-F238E27FC236}">
                    <a16:creationId xmlns:a16="http://schemas.microsoft.com/office/drawing/2014/main" id="{A923196C-ADC5-CE41-A05E-7081962B3A9E}"/>
                  </a:ext>
                </a:extLst>
              </p:cNvPr>
              <p:cNvCxnSpPr/>
              <p:nvPr/>
            </p:nvCxnSpPr>
            <p:spPr>
              <a:xfrm>
                <a:off x="5646819" y="1160463"/>
                <a:ext cx="0" cy="4973637"/>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9" name="直线连接符 48">
                <a:extLst>
                  <a:ext uri="{FF2B5EF4-FFF2-40B4-BE49-F238E27FC236}">
                    <a16:creationId xmlns:a16="http://schemas.microsoft.com/office/drawing/2014/main" id="{7EB7A913-6343-6F46-8DE1-661A6D304E7C}"/>
                  </a:ext>
                </a:extLst>
              </p:cNvPr>
              <p:cNvCxnSpPr/>
              <p:nvPr/>
            </p:nvCxnSpPr>
            <p:spPr>
              <a:xfrm>
                <a:off x="932145" y="1160463"/>
                <a:ext cx="0" cy="4973637"/>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pic>
        <p:nvPicPr>
          <p:cNvPr id="33" name="图片 32">
            <a:extLst>
              <a:ext uri="{FF2B5EF4-FFF2-40B4-BE49-F238E27FC236}">
                <a16:creationId xmlns:a16="http://schemas.microsoft.com/office/drawing/2014/main" id="{BD5B6809-CC6B-F649-ABC6-8AEF413481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9328" y="435221"/>
            <a:ext cx="1612900" cy="508000"/>
          </a:xfrm>
          <a:prstGeom prst="rect">
            <a:avLst/>
          </a:prstGeom>
        </p:spPr>
      </p:pic>
      <p:sp>
        <p:nvSpPr>
          <p:cNvPr id="34" name="文本框 33">
            <a:extLst>
              <a:ext uri="{FF2B5EF4-FFF2-40B4-BE49-F238E27FC236}">
                <a16:creationId xmlns:a16="http://schemas.microsoft.com/office/drawing/2014/main" id="{37FDC2DF-969E-674E-A2EC-4BA02EFA9BA3}"/>
              </a:ext>
            </a:extLst>
          </p:cNvPr>
          <p:cNvSpPr txBox="1"/>
          <p:nvPr/>
        </p:nvSpPr>
        <p:spPr>
          <a:xfrm>
            <a:off x="8581764" y="6410739"/>
            <a:ext cx="425116" cy="338554"/>
          </a:xfrm>
          <a:prstGeom prst="rect">
            <a:avLst/>
          </a:prstGeom>
          <a:noFill/>
        </p:spPr>
        <p:txBody>
          <a:bodyPr wrap="none" rtlCol="0">
            <a:spAutoFit/>
          </a:bodyPr>
          <a:lstStyle/>
          <a:p>
            <a:r>
              <a:rPr kumimoji="1" lang="en-US" altLang="zh-CN" sz="1600" dirty="0">
                <a:latin typeface="Microsoft YaHei" panose="020B0503020204020204" pitchFamily="34" charset="-122"/>
                <a:ea typeface="Microsoft YaHei" panose="020B0503020204020204" pitchFamily="34" charset="-122"/>
              </a:rPr>
              <a:t>28</a:t>
            </a:r>
          </a:p>
        </p:txBody>
      </p:sp>
      <p:sp>
        <p:nvSpPr>
          <p:cNvPr id="35" name="矩形 34">
            <a:extLst>
              <a:ext uri="{FF2B5EF4-FFF2-40B4-BE49-F238E27FC236}">
                <a16:creationId xmlns:a16="http://schemas.microsoft.com/office/drawing/2014/main" id="{CDBDAD73-A6A9-834F-AD6C-201CB371CC02}"/>
              </a:ext>
            </a:extLst>
          </p:cNvPr>
          <p:cNvSpPr/>
          <p:nvPr/>
        </p:nvSpPr>
        <p:spPr>
          <a:xfrm>
            <a:off x="6257925" y="39756"/>
            <a:ext cx="2886075" cy="9301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6" name="Picture 2">
            <a:extLst>
              <a:ext uri="{FF2B5EF4-FFF2-40B4-BE49-F238E27FC236}">
                <a16:creationId xmlns:a16="http://schemas.microsoft.com/office/drawing/2014/main" id="{22DDEC81-426B-A34E-807B-C96B4E11E3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6798" y="529594"/>
            <a:ext cx="2095522" cy="468000"/>
          </a:xfrm>
          <a:prstGeom prst="rect">
            <a:avLst/>
          </a:prstGeom>
          <a:noFill/>
          <a:extLst>
            <a:ext uri="{909E8E84-426E-40DD-AFC4-6F175D3DCCD1}">
              <a14:hiddenFill xmlns:a14="http://schemas.microsoft.com/office/drawing/2010/main">
                <a:solidFill>
                  <a:srgbClr val="FFFFFF"/>
                </a:solidFill>
              </a14:hiddenFill>
            </a:ext>
          </a:extLst>
        </p:spPr>
      </p:pic>
      <p:pic>
        <p:nvPicPr>
          <p:cNvPr id="37" name="图片 36">
            <a:extLst>
              <a:ext uri="{FF2B5EF4-FFF2-40B4-BE49-F238E27FC236}">
                <a16:creationId xmlns:a16="http://schemas.microsoft.com/office/drawing/2014/main" id="{962E28A5-3FDB-5249-9AEB-BA67BC6D98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8672" y="16460"/>
            <a:ext cx="1485901" cy="468000"/>
          </a:xfrm>
          <a:prstGeom prst="rect">
            <a:avLst/>
          </a:prstGeom>
        </p:spPr>
      </p:pic>
    </p:spTree>
    <p:extLst>
      <p:ext uri="{BB962C8B-B14F-4D97-AF65-F5344CB8AC3E}">
        <p14:creationId xmlns:p14="http://schemas.microsoft.com/office/powerpoint/2010/main" val="4790348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占位符 34"/>
          <p:cNvSpPr>
            <a:spLocks noGrp="1"/>
          </p:cNvSpPr>
          <p:nvPr>
            <p:ph type="body" sz="quarter" idx="14"/>
          </p:nvPr>
        </p:nvSpPr>
        <p:spPr>
          <a:xfrm>
            <a:off x="668445" y="3086661"/>
            <a:ext cx="4806791" cy="1409425"/>
          </a:xfrm>
        </p:spPr>
        <p:txBody>
          <a:bodyPr>
            <a:normAutofit/>
          </a:bodyPr>
          <a:lstStyle/>
          <a:p>
            <a:pPr algn="ctr"/>
            <a:r>
              <a:rPr lang="en-US" altLang="zh-CN" sz="3600" dirty="0">
                <a:latin typeface="Microsoft YaHei" panose="020B0503020204020204" pitchFamily="34" charset="-122"/>
                <a:ea typeface="Microsoft YaHei" panose="020B0503020204020204" pitchFamily="34" charset="-122"/>
              </a:rPr>
              <a:t>Thank</a:t>
            </a:r>
            <a:r>
              <a:rPr lang="zh-CN" altLang="en-US" sz="3600" dirty="0">
                <a:latin typeface="Microsoft YaHei" panose="020B0503020204020204" pitchFamily="34" charset="-122"/>
                <a:ea typeface="Microsoft YaHei" panose="020B0503020204020204" pitchFamily="34" charset="-122"/>
              </a:rPr>
              <a:t> </a:t>
            </a:r>
            <a:r>
              <a:rPr lang="en-US" altLang="zh-CN" sz="3600" dirty="0">
                <a:latin typeface="Microsoft YaHei" panose="020B0503020204020204" pitchFamily="34" charset="-122"/>
                <a:ea typeface="Microsoft YaHei" panose="020B0503020204020204" pitchFamily="34" charset="-122"/>
              </a:rPr>
              <a:t>you</a:t>
            </a:r>
            <a:r>
              <a:rPr lang="zh-CN" altLang="en-US" sz="3600" dirty="0">
                <a:latin typeface="Microsoft YaHei" panose="020B0503020204020204" pitchFamily="34" charset="-122"/>
                <a:ea typeface="Microsoft YaHei" panose="020B0503020204020204" pitchFamily="34" charset="-122"/>
              </a:rPr>
              <a:t> </a:t>
            </a:r>
            <a:r>
              <a:rPr lang="en-US" altLang="zh-CN" sz="3600" dirty="0">
                <a:latin typeface="Microsoft YaHei" panose="020B0503020204020204" pitchFamily="34" charset="-122"/>
                <a:ea typeface="Microsoft YaHei" panose="020B0503020204020204" pitchFamily="34" charset="-122"/>
              </a:rPr>
              <a:t>for</a:t>
            </a:r>
            <a:r>
              <a:rPr lang="zh-CN" altLang="en-US" sz="3600" dirty="0">
                <a:latin typeface="Microsoft YaHei" panose="020B0503020204020204" pitchFamily="34" charset="-122"/>
                <a:ea typeface="Microsoft YaHei" panose="020B0503020204020204" pitchFamily="34" charset="-122"/>
              </a:rPr>
              <a:t> </a:t>
            </a:r>
            <a:r>
              <a:rPr lang="en-US" altLang="zh-CN" sz="3600" dirty="0">
                <a:latin typeface="Microsoft YaHei" panose="020B0503020204020204" pitchFamily="34" charset="-122"/>
                <a:ea typeface="Microsoft YaHei" panose="020B0503020204020204" pitchFamily="34" charset="-122"/>
              </a:rPr>
              <a:t>your listening!</a:t>
            </a:r>
            <a:endParaRPr lang="zh-CN" altLang="en-US" sz="3600" dirty="0">
              <a:latin typeface="Microsoft YaHei" panose="020B0503020204020204" pitchFamily="34" charset="-122"/>
              <a:ea typeface="Microsoft YaHei" panose="020B0503020204020204" pitchFamily="34" charset="-122"/>
            </a:endParaRPr>
          </a:p>
        </p:txBody>
      </p:sp>
      <p:pic>
        <p:nvPicPr>
          <p:cNvPr id="8" name="图片占位符 7" descr="图片包含 天空, 户外, 建筑物, 日落&#10;&#10;描述已自动生成"/>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l="35062" r="35062"/>
          <a:stretch>
            <a:fillRect/>
          </a:stretch>
        </p:blipFill>
        <p:spPr/>
      </p:pic>
      <p:sp>
        <p:nvSpPr>
          <p:cNvPr id="3" name="矩形 2">
            <a:extLst>
              <a:ext uri="{FF2B5EF4-FFF2-40B4-BE49-F238E27FC236}">
                <a16:creationId xmlns:a16="http://schemas.microsoft.com/office/drawing/2014/main" id="{0D99D7E9-7DB6-2740-A84B-19EAA93080A4}"/>
              </a:ext>
            </a:extLst>
          </p:cNvPr>
          <p:cNvSpPr/>
          <p:nvPr/>
        </p:nvSpPr>
        <p:spPr>
          <a:xfrm>
            <a:off x="133479" y="294640"/>
            <a:ext cx="2914521" cy="1117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0" name="图片 9">
            <a:extLst>
              <a:ext uri="{FF2B5EF4-FFF2-40B4-BE49-F238E27FC236}">
                <a16:creationId xmlns:a16="http://schemas.microsoft.com/office/drawing/2014/main" id="{DCA15C97-05F1-CC45-8300-1FFA3DF194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0739" y="1370025"/>
            <a:ext cx="2324076" cy="732084"/>
          </a:xfrm>
          <a:prstGeom prst="rect">
            <a:avLst/>
          </a:prstGeom>
        </p:spPr>
      </p:pic>
      <p:sp>
        <p:nvSpPr>
          <p:cNvPr id="11" name="文本框 10">
            <a:extLst>
              <a:ext uri="{FF2B5EF4-FFF2-40B4-BE49-F238E27FC236}">
                <a16:creationId xmlns:a16="http://schemas.microsoft.com/office/drawing/2014/main" id="{6DEAB343-F6EE-C842-82D4-988BA8922AC1}"/>
              </a:ext>
            </a:extLst>
          </p:cNvPr>
          <p:cNvSpPr txBox="1"/>
          <p:nvPr/>
        </p:nvSpPr>
        <p:spPr>
          <a:xfrm>
            <a:off x="-9939" y="72135"/>
            <a:ext cx="5947587" cy="738664"/>
          </a:xfrm>
          <a:prstGeom prst="rect">
            <a:avLst/>
          </a:prstGeom>
          <a:noFill/>
        </p:spPr>
        <p:txBody>
          <a:bodyPr wrap="square" rtlCol="0">
            <a:spAutoFit/>
          </a:bodyPr>
          <a:lstStyle/>
          <a:p>
            <a:r>
              <a:rPr lang="en-US" altLang="zh-CN" sz="1400" dirty="0">
                <a:solidFill>
                  <a:schemeClr val="tx2"/>
                </a:solidFill>
                <a:latin typeface="Arial" panose="020B0604020202020204" pitchFamily="34" charset="0"/>
                <a:cs typeface="Arial" panose="020B0604020202020204" pitchFamily="34" charset="0"/>
              </a:rPr>
              <a:t>Joint Workshop of the 5th Extraction and Evaluation of Knowledge Entities from Scientific Documents (EEKE2024) and the 4th AI + Informetrics (ALL2024)</a:t>
            </a:r>
            <a:endParaRPr lang="zh-CN" altLang="en-US" sz="1400" dirty="0">
              <a:solidFill>
                <a:schemeClr val="tx2"/>
              </a:solidFill>
              <a:latin typeface="Arial" panose="020B0604020202020204" pitchFamily="34" charset="0"/>
              <a:cs typeface="Arial" panose="020B0604020202020204" pitchFamily="34" charset="0"/>
            </a:endParaRPr>
          </a:p>
        </p:txBody>
      </p:sp>
      <p:pic>
        <p:nvPicPr>
          <p:cNvPr id="12" name="Picture 2">
            <a:extLst>
              <a:ext uri="{FF2B5EF4-FFF2-40B4-BE49-F238E27FC236}">
                <a16:creationId xmlns:a16="http://schemas.microsoft.com/office/drawing/2014/main" id="{9C3FEBB1-541A-ED45-A6CC-2657D1B08B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6926" y="2295345"/>
            <a:ext cx="3385074" cy="7560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C7A74FC8-20AC-3948-AFBB-84BA96093AC3}"/>
              </a:ext>
            </a:extLst>
          </p:cNvPr>
          <p:cNvSpPr/>
          <p:nvPr/>
        </p:nvSpPr>
        <p:spPr>
          <a:xfrm>
            <a:off x="342900" y="6143625"/>
            <a:ext cx="1857375" cy="5286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6F4A20E5-7BF8-AB41-BE3A-62121DEF67D5}"/>
              </a:ext>
            </a:extLst>
          </p:cNvPr>
          <p:cNvSpPr txBox="1"/>
          <p:nvPr/>
        </p:nvSpPr>
        <p:spPr>
          <a:xfrm>
            <a:off x="1928813" y="4910344"/>
            <a:ext cx="2643187" cy="880369"/>
          </a:xfrm>
          <a:prstGeom prst="rect">
            <a:avLst/>
          </a:prstGeom>
          <a:noFill/>
        </p:spPr>
        <p:txBody>
          <a:bodyPr wrap="square" rtlCol="0">
            <a:spAutoFit/>
          </a:bodyPr>
          <a:lstStyle/>
          <a:p>
            <a:pPr>
              <a:lnSpc>
                <a:spcPct val="150000"/>
              </a:lnSpc>
            </a:pPr>
            <a:r>
              <a:rPr kumimoji="1" lang="zh-CN" altLang="en-US" dirty="0"/>
              <a:t>            </a:t>
            </a:r>
            <a:r>
              <a:rPr kumimoji="1" lang="en-US" altLang="zh-CN" dirty="0"/>
              <a:t>Han</a:t>
            </a:r>
            <a:r>
              <a:rPr kumimoji="1" lang="zh-CN" altLang="en-US" dirty="0"/>
              <a:t> </a:t>
            </a:r>
            <a:r>
              <a:rPr kumimoji="1" lang="en-US" altLang="zh-CN" dirty="0"/>
              <a:t>Huang</a:t>
            </a:r>
          </a:p>
          <a:p>
            <a:pPr>
              <a:lnSpc>
                <a:spcPct val="150000"/>
              </a:lnSpc>
            </a:pPr>
            <a:r>
              <a:rPr kumimoji="1" lang="en-US" altLang="zh-CN" dirty="0"/>
              <a:t>huanghan@whu.edu.cn</a:t>
            </a:r>
            <a:endParaRPr kumimoji="1"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826579" y="2129291"/>
            <a:ext cx="1730602" cy="1685077"/>
          </a:xfrm>
          <a:prstGeom prst="rect">
            <a:avLst/>
          </a:prstGeom>
          <a:noFill/>
        </p:spPr>
        <p:txBody>
          <a:bodyPr wrap="none" lIns="0" rtlCol="0">
            <a:spAutoFit/>
          </a:bodyPr>
          <a:lstStyle/>
          <a:p>
            <a:pPr algn="l"/>
            <a:r>
              <a:rPr kumimoji="1" lang="en-US" altLang="zh-CN" sz="10350" b="1" dirty="0">
                <a:gradFill>
                  <a:gsLst>
                    <a:gs pos="0">
                      <a:schemeClr val="accent3">
                        <a:lumMod val="60000"/>
                        <a:lumOff val="40000"/>
                      </a:schemeClr>
                    </a:gs>
                    <a:gs pos="100000">
                      <a:schemeClr val="accent3">
                        <a:lumMod val="20000"/>
                        <a:lumOff val="80000"/>
                        <a:alpha val="0"/>
                      </a:schemeClr>
                    </a:gs>
                  </a:gsLst>
                  <a:lin ang="5400000" scaled="1"/>
                </a:gradFill>
                <a:latin typeface="Microsoft YaHei" panose="020B0503020204020204" pitchFamily="34" charset="-122"/>
                <a:ea typeface="Microsoft YaHei" panose="020B0503020204020204" pitchFamily="34" charset="-122"/>
              </a:rPr>
              <a:t>01</a:t>
            </a:r>
            <a:endParaRPr kumimoji="1" lang="zh-CN" altLang="en-US" sz="10350" b="1" dirty="0">
              <a:gradFill>
                <a:gsLst>
                  <a:gs pos="0">
                    <a:schemeClr val="accent3">
                      <a:lumMod val="60000"/>
                      <a:lumOff val="40000"/>
                    </a:schemeClr>
                  </a:gs>
                  <a:gs pos="100000">
                    <a:schemeClr val="accent3">
                      <a:lumMod val="20000"/>
                      <a:lumOff val="80000"/>
                      <a:alpha val="0"/>
                    </a:schemeClr>
                  </a:gs>
                </a:gsLst>
                <a:lin ang="5400000" scaled="1"/>
              </a:gradFill>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C0EDBB9B-6E53-644B-83F2-71F4417B4B90}"/>
              </a:ext>
            </a:extLst>
          </p:cNvPr>
          <p:cNvSpPr txBox="1"/>
          <p:nvPr/>
        </p:nvSpPr>
        <p:spPr>
          <a:xfrm>
            <a:off x="8581764" y="6410739"/>
            <a:ext cx="290464"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3</a:t>
            </a:r>
            <a:endParaRPr kumimoji="1" lang="zh-CN" altLang="en-US" sz="1400" dirty="0">
              <a:latin typeface="Microsoft YaHei" panose="020B0503020204020204" pitchFamily="34" charset="-122"/>
              <a:ea typeface="Microsoft YaHei" panose="020B0503020204020204" pitchFamily="34" charset="-122"/>
            </a:endParaRPr>
          </a:p>
        </p:txBody>
      </p:sp>
      <p:pic>
        <p:nvPicPr>
          <p:cNvPr id="11" name="图片 10">
            <a:extLst>
              <a:ext uri="{FF2B5EF4-FFF2-40B4-BE49-F238E27FC236}">
                <a16:creationId xmlns:a16="http://schemas.microsoft.com/office/drawing/2014/main" id="{C1409066-7BA4-F148-B828-57E2CC61F6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8157" y="41371"/>
            <a:ext cx="1692000" cy="532980"/>
          </a:xfrm>
          <a:prstGeom prst="rect">
            <a:avLst/>
          </a:prstGeom>
        </p:spPr>
      </p:pic>
      <p:sp>
        <p:nvSpPr>
          <p:cNvPr id="9" name="文本占位符 39"/>
          <p:cNvSpPr txBox="1"/>
          <p:nvPr/>
        </p:nvSpPr>
        <p:spPr>
          <a:xfrm>
            <a:off x="2309249" y="3128885"/>
            <a:ext cx="4525503" cy="1080000"/>
          </a:xfrm>
          <a:prstGeom prst="rect">
            <a:avLst/>
          </a:prstGeom>
        </p:spPr>
        <p:txBody>
          <a:bodyPr lIns="0" tIns="0" rIns="0" bIns="0" anchor="ctr" anchorCtr="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dist">
              <a:buNone/>
            </a:pPr>
            <a:r>
              <a:rPr lang="en-US" altLang="zh-CN" sz="4000" b="1" dirty="0">
                <a:solidFill>
                  <a:schemeClr val="accent2"/>
                </a:solidFill>
                <a:latin typeface="Microsoft YaHei" panose="020B0503020204020204" pitchFamily="34" charset="-122"/>
                <a:ea typeface="Microsoft YaHei" panose="020B0503020204020204" pitchFamily="34" charset="-122"/>
              </a:rPr>
              <a:t>Background and overview</a:t>
            </a:r>
          </a:p>
        </p:txBody>
      </p:sp>
      <p:sp>
        <p:nvSpPr>
          <p:cNvPr id="13" name="文本框 12">
            <a:extLst>
              <a:ext uri="{FF2B5EF4-FFF2-40B4-BE49-F238E27FC236}">
                <a16:creationId xmlns:a16="http://schemas.microsoft.com/office/drawing/2014/main" id="{1DD52020-71DC-A741-8679-25CA9BFAC333}"/>
              </a:ext>
            </a:extLst>
          </p:cNvPr>
          <p:cNvSpPr txBox="1"/>
          <p:nvPr/>
        </p:nvSpPr>
        <p:spPr>
          <a:xfrm>
            <a:off x="-9939" y="72135"/>
            <a:ext cx="4667667" cy="738664"/>
          </a:xfrm>
          <a:prstGeom prst="rect">
            <a:avLst/>
          </a:prstGeom>
          <a:noFill/>
        </p:spPr>
        <p:txBody>
          <a:bodyPr wrap="square" rtlCol="0">
            <a:spAutoFit/>
          </a:bodyPr>
          <a:lstStyle/>
          <a:p>
            <a:r>
              <a:rPr lang="en-US" altLang="zh-CN" sz="1400" dirty="0">
                <a:solidFill>
                  <a:schemeClr val="tx2"/>
                </a:solidFill>
                <a:latin typeface="Arial" panose="020B0604020202020204" pitchFamily="34" charset="0"/>
                <a:cs typeface="Arial" panose="020B0604020202020204" pitchFamily="34" charset="0"/>
              </a:rPr>
              <a:t>Joint Workshop of the 5th Extraction and Evaluation of Knowledge Entities from Scientific Documents (EEKE2024) and the 4th AI + Informetrics (ALL2024)</a:t>
            </a:r>
            <a:endParaRPr lang="zh-CN" altLang="en-US" sz="1400" dirty="0">
              <a:solidFill>
                <a:schemeClr val="tx2"/>
              </a:solidFill>
              <a:latin typeface="Arial" panose="020B0604020202020204" pitchFamily="34" charset="0"/>
              <a:cs typeface="Arial" panose="020B0604020202020204" pitchFamily="34" charset="0"/>
            </a:endParaRPr>
          </a:p>
        </p:txBody>
      </p:sp>
      <p:pic>
        <p:nvPicPr>
          <p:cNvPr id="2050" name="Picture 2">
            <a:extLst>
              <a:ext uri="{FF2B5EF4-FFF2-40B4-BE49-F238E27FC236}">
                <a16:creationId xmlns:a16="http://schemas.microsoft.com/office/drawing/2014/main" id="{1B7FAEE4-697D-994B-87A8-2DCA0AF3B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6266" y="28469"/>
            <a:ext cx="2502022" cy="5587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400" b="1" dirty="0">
                <a:solidFill>
                  <a:schemeClr val="accent2"/>
                </a:solidFill>
                <a:latin typeface="Microsoft YaHei" panose="020B0503020204020204" pitchFamily="34" charset="-122"/>
                <a:ea typeface="Microsoft YaHei" panose="020B0503020204020204" pitchFamily="34" charset="-122"/>
              </a:rPr>
              <a:t>Background</a:t>
            </a:r>
            <a:endParaRPr kumimoji="1" lang="zh-CN" altLang="en-US" dirty="0">
              <a:latin typeface="Microsoft YaHei" panose="020B0503020204020204" pitchFamily="34" charset="-122"/>
              <a:ea typeface="Microsoft YaHei" panose="020B0503020204020204" pitchFamily="34" charset="-122"/>
            </a:endParaRPr>
          </a:p>
        </p:txBody>
      </p:sp>
      <p:sp>
        <p:nvSpPr>
          <p:cNvPr id="3" name="文本占位符 2"/>
          <p:cNvSpPr>
            <a:spLocks noGrp="1"/>
          </p:cNvSpPr>
          <p:nvPr>
            <p:ph type="body" sz="quarter" idx="4294967295"/>
          </p:nvPr>
        </p:nvSpPr>
        <p:spPr>
          <a:xfrm>
            <a:off x="2087649" y="1813548"/>
            <a:ext cx="6718300" cy="995599"/>
          </a:xfrm>
        </p:spPr>
        <p:txBody>
          <a:bodyPr>
            <a:noAutofit/>
          </a:bodyPr>
          <a:lstStyle/>
          <a:p>
            <a:pPr marL="0" indent="0" algn="just">
              <a:lnSpc>
                <a:spcPct val="110000"/>
              </a:lnSpc>
              <a:spcBef>
                <a:spcPts val="0"/>
              </a:spcBef>
              <a:spcAft>
                <a:spcPts val="450"/>
              </a:spcAft>
              <a:buNone/>
            </a:pPr>
            <a:r>
              <a:rPr kumimoji="1" lang="en-US" altLang="zh-CN" sz="1500" dirty="0">
                <a:solidFill>
                  <a:schemeClr val="tx1">
                    <a:lumMod val="75000"/>
                    <a:lumOff val="25000"/>
                  </a:schemeClr>
                </a:solidFill>
                <a:latin typeface="Microsoft YaHei" panose="020B0503020204020204" pitchFamily="34" charset="-122"/>
                <a:ea typeface="Microsoft YaHei" panose="020B0503020204020204" pitchFamily="34" charset="-122"/>
              </a:rPr>
              <a:t>Today's socio-economic advancement relies on technological innovation, with strategic planning and forecasting becoming crucial for future competitiveness. In this context, the significance of technological forecasting has become increasingly prominent. </a:t>
            </a:r>
            <a:endParaRPr kumimoji="1" lang="zh-CN" altLang="en-US" sz="15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pic>
        <p:nvPicPr>
          <p:cNvPr id="51" name="图形 50"/>
          <p:cNvPicPr>
            <a:picLocks noChangeAspect="1"/>
          </p:cNvPicPr>
          <p:nvPr/>
        </p:nvPicPr>
        <p:blipFill>
          <a:blip r:embed="rId3">
            <a:alphaModFix amt="10000"/>
            <a:extLst>
              <a:ext uri="{96DAC541-7B7A-43D3-8B79-37D633B846F1}">
                <asvg:svgBlip xmlns:asvg="http://schemas.microsoft.com/office/drawing/2016/SVG/main" r:embed="rId4"/>
              </a:ext>
            </a:extLst>
          </a:blip>
          <a:stretch>
            <a:fillRect/>
          </a:stretch>
        </p:blipFill>
        <p:spPr>
          <a:xfrm>
            <a:off x="435998" y="2957315"/>
            <a:ext cx="714375" cy="714375"/>
          </a:xfrm>
          <a:prstGeom prst="rect">
            <a:avLst/>
          </a:prstGeom>
        </p:spPr>
      </p:pic>
      <p:grpSp>
        <p:nvGrpSpPr>
          <p:cNvPr id="6" name="组合 5">
            <a:extLst>
              <a:ext uri="{FF2B5EF4-FFF2-40B4-BE49-F238E27FC236}">
                <a16:creationId xmlns:a16="http://schemas.microsoft.com/office/drawing/2014/main" id="{02BC7060-2D66-F54C-A080-801F76BBFA12}"/>
              </a:ext>
            </a:extLst>
          </p:cNvPr>
          <p:cNvGrpSpPr/>
          <p:nvPr/>
        </p:nvGrpSpPr>
        <p:grpSpPr>
          <a:xfrm>
            <a:off x="-1807423" y="1972486"/>
            <a:ext cx="3600000" cy="3600000"/>
            <a:chOff x="-1686847" y="1972486"/>
            <a:chExt cx="3600000" cy="3600000"/>
          </a:xfrm>
        </p:grpSpPr>
        <p:sp>
          <p:nvSpPr>
            <p:cNvPr id="4" name="椭圆 3"/>
            <p:cNvSpPr/>
            <p:nvPr/>
          </p:nvSpPr>
          <p:spPr>
            <a:xfrm>
              <a:off x="-1506847" y="2152486"/>
              <a:ext cx="3240000" cy="3240000"/>
            </a:xfrm>
            <a:prstGeom prst="ellipse">
              <a:avLst/>
            </a:prstGeom>
            <a:solidFill>
              <a:schemeClr val="bg1"/>
            </a:solid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5000" tIns="135000" rIns="135000" bIns="135000" numCol="1" spcCol="0" rtlCol="0" fromWordArt="0" anchor="t" anchorCtr="0" forceAA="0" compatLnSpc="1">
              <a:normAutofit/>
            </a:bodyPr>
            <a:lstStyle/>
            <a:p>
              <a:pPr algn="l">
                <a:lnSpc>
                  <a:spcPct val="130000"/>
                </a:lnSpc>
              </a:pPr>
              <a:endParaRPr kumimoji="1" lang="zh-CN" altLang="en-US" sz="15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5" name="椭圆 4"/>
            <p:cNvSpPr/>
            <p:nvPr/>
          </p:nvSpPr>
          <p:spPr>
            <a:xfrm>
              <a:off x="-1686847" y="1972486"/>
              <a:ext cx="3600000" cy="3600000"/>
            </a:xfrm>
            <a:prstGeom prst="ellipse">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5000" tIns="135000" rIns="135000" bIns="135000" numCol="1" spcCol="0" rtlCol="0" fromWordArt="0" anchor="t" anchorCtr="0" forceAA="0" compatLnSpc="1">
              <a:normAutofit/>
            </a:bodyPr>
            <a:lstStyle/>
            <a:p>
              <a:pPr algn="l">
                <a:lnSpc>
                  <a:spcPct val="130000"/>
                </a:lnSpc>
              </a:pPr>
              <a:endParaRPr kumimoji="1" lang="zh-CN" altLang="en-US" sz="15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grpSp>
      <p:grpSp>
        <p:nvGrpSpPr>
          <p:cNvPr id="28" name="组合 27"/>
          <p:cNvGrpSpPr/>
          <p:nvPr/>
        </p:nvGrpSpPr>
        <p:grpSpPr>
          <a:xfrm>
            <a:off x="1281079" y="1596822"/>
            <a:ext cx="572353" cy="572353"/>
            <a:chOff x="1780960" y="1564071"/>
            <a:chExt cx="763137" cy="763137"/>
          </a:xfrm>
        </p:grpSpPr>
        <p:sp>
          <p:nvSpPr>
            <p:cNvPr id="7" name="椭圆 6"/>
            <p:cNvSpPr/>
            <p:nvPr/>
          </p:nvSpPr>
          <p:spPr>
            <a:xfrm>
              <a:off x="1780960" y="1564071"/>
              <a:ext cx="763137" cy="7631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5000" tIns="135000" rIns="135000" bIns="135000" numCol="1" spcCol="0" rtlCol="0" fromWordArt="0" anchor="t" anchorCtr="0" forceAA="0" compatLnSpc="1">
              <a:normAutofit fontScale="55000" lnSpcReduction="20000"/>
            </a:bodyPr>
            <a:lstStyle/>
            <a:p>
              <a:pPr algn="l">
                <a:lnSpc>
                  <a:spcPct val="130000"/>
                </a:lnSpc>
              </a:pPr>
              <a:endParaRPr kumimoji="1" lang="zh-CN" altLang="en-US" sz="15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8" name="椭圆 7"/>
            <p:cNvSpPr/>
            <p:nvPr/>
          </p:nvSpPr>
          <p:spPr>
            <a:xfrm>
              <a:off x="1868103" y="1651215"/>
              <a:ext cx="588850" cy="5888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lnSpc>
                  <a:spcPct val="130000"/>
                </a:lnSpc>
              </a:pPr>
              <a:endParaRPr kumimoji="1" lang="zh-CN" altLang="en-US" sz="27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9" name="文本占位符 2"/>
            <p:cNvSpPr txBox="1"/>
            <p:nvPr/>
          </p:nvSpPr>
          <p:spPr>
            <a:xfrm>
              <a:off x="1882391" y="1706168"/>
              <a:ext cx="588849" cy="548185"/>
            </a:xfrm>
            <a:prstGeom prst="rect">
              <a:avLst/>
            </a:prstGeom>
          </p:spPr>
          <p:txBody>
            <a:bodyPr vert="horz" lIns="0" tIns="0" rIns="0" bIns="54000" rtlCol="0" anchor="ctr" anchorCtr="0">
              <a:normAutofit fontScale="92500" lnSpcReduction="20000"/>
            </a:bodyPr>
            <a:lstStyle>
              <a:lvl1pPr marL="0" indent="0" algn="l" defTabSz="914400" rtl="0" eaLnBrk="1" latinLnBrk="0" hangingPunct="1">
                <a:lnSpc>
                  <a:spcPct val="130000"/>
                </a:lnSpc>
                <a:spcBef>
                  <a:spcPts val="0"/>
                </a:spcBef>
                <a:buFont typeface="Arial" panose="020B0604020202090204" pitchFamily="34" charset="0"/>
                <a:buNone/>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en-US" altLang="zh-CN" sz="2400" b="1" dirty="0">
                  <a:latin typeface="Microsoft YaHei" panose="020B0503020204020204" pitchFamily="34" charset="-122"/>
                  <a:ea typeface="Microsoft YaHei" panose="020B0503020204020204" pitchFamily="34" charset="-122"/>
                </a:rPr>
                <a:t>1</a:t>
              </a:r>
              <a:endParaRPr kumimoji="1" lang="zh-CN" altLang="en-US" sz="2400" b="1" dirty="0">
                <a:latin typeface="Microsoft YaHei" panose="020B0503020204020204" pitchFamily="34" charset="-122"/>
                <a:ea typeface="Microsoft YaHei" panose="020B0503020204020204" pitchFamily="34" charset="-122"/>
              </a:endParaRPr>
            </a:p>
          </p:txBody>
        </p:sp>
      </p:grpSp>
      <p:sp>
        <p:nvSpPr>
          <p:cNvPr id="19" name="文本占位符 2"/>
          <p:cNvSpPr txBox="1"/>
          <p:nvPr/>
        </p:nvSpPr>
        <p:spPr>
          <a:xfrm>
            <a:off x="2066082" y="3060847"/>
            <a:ext cx="6475462" cy="1174218"/>
          </a:xfrm>
          <a:prstGeom prst="rect">
            <a:avLst/>
          </a:prstGeom>
        </p:spPr>
        <p:txBody>
          <a:bodyPr vert="horz" lIns="0" tIns="34290" rIns="68580" bIns="34290" rtlCol="0">
            <a:normAutofit/>
          </a:bodyPr>
          <a:lstStyle>
            <a:lvl1pPr marL="0" indent="0" algn="l" defTabSz="914400" rtl="0" eaLnBrk="1" latinLnBrk="0" hangingPunct="1">
              <a:lnSpc>
                <a:spcPct val="130000"/>
              </a:lnSpc>
              <a:spcBef>
                <a:spcPts val="0"/>
              </a:spcBef>
              <a:buFont typeface="Arial" panose="020B0604020202090204" pitchFamily="34" charset="0"/>
              <a:buNone/>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endParaRPr kumimoji="1" lang="zh-CN" altLang="en-US" sz="1500">
              <a:latin typeface="Microsoft YaHei" panose="020B0503020204020204" pitchFamily="34" charset="-122"/>
              <a:ea typeface="Microsoft YaHei" panose="020B0503020204020204" pitchFamily="34" charset="-122"/>
            </a:endParaRPr>
          </a:p>
        </p:txBody>
      </p:sp>
      <p:grpSp>
        <p:nvGrpSpPr>
          <p:cNvPr id="29" name="组合 28"/>
          <p:cNvGrpSpPr/>
          <p:nvPr/>
        </p:nvGrpSpPr>
        <p:grpSpPr>
          <a:xfrm>
            <a:off x="1839260" y="3321842"/>
            <a:ext cx="572353" cy="572353"/>
            <a:chOff x="2373205" y="3235462"/>
            <a:chExt cx="763137" cy="763137"/>
          </a:xfrm>
        </p:grpSpPr>
        <p:sp>
          <p:nvSpPr>
            <p:cNvPr id="20" name="椭圆 19"/>
            <p:cNvSpPr/>
            <p:nvPr/>
          </p:nvSpPr>
          <p:spPr>
            <a:xfrm>
              <a:off x="2373205" y="3235462"/>
              <a:ext cx="763137" cy="7631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5000" tIns="135000" rIns="135000" bIns="135000" numCol="1" spcCol="0" rtlCol="0" fromWordArt="0" anchor="t" anchorCtr="0" forceAA="0" compatLnSpc="1">
              <a:normAutofit fontScale="55000" lnSpcReduction="20000"/>
            </a:bodyPr>
            <a:lstStyle/>
            <a:p>
              <a:pPr algn="l">
                <a:lnSpc>
                  <a:spcPct val="130000"/>
                </a:lnSpc>
              </a:pPr>
              <a:endParaRPr kumimoji="1" lang="zh-CN" altLang="en-US" sz="15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22" name="椭圆 21"/>
            <p:cNvSpPr/>
            <p:nvPr/>
          </p:nvSpPr>
          <p:spPr>
            <a:xfrm>
              <a:off x="2460348" y="3322606"/>
              <a:ext cx="588850" cy="5888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lnSpc>
                  <a:spcPct val="130000"/>
                </a:lnSpc>
              </a:pPr>
              <a:endParaRPr kumimoji="1" lang="zh-CN" altLang="en-US" sz="27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21" name="文本占位符 2"/>
            <p:cNvSpPr txBox="1"/>
            <p:nvPr/>
          </p:nvSpPr>
          <p:spPr>
            <a:xfrm>
              <a:off x="2474636" y="3377559"/>
              <a:ext cx="588849" cy="548185"/>
            </a:xfrm>
            <a:prstGeom prst="rect">
              <a:avLst/>
            </a:prstGeom>
          </p:spPr>
          <p:txBody>
            <a:bodyPr vert="horz" lIns="0" tIns="0" rIns="0" bIns="54000" rtlCol="0" anchor="ctr" anchorCtr="0">
              <a:normAutofit fontScale="92500" lnSpcReduction="20000"/>
            </a:bodyPr>
            <a:lstStyle>
              <a:lvl1pPr marL="0" indent="0" algn="l" defTabSz="914400" rtl="0" eaLnBrk="1" latinLnBrk="0" hangingPunct="1">
                <a:lnSpc>
                  <a:spcPct val="130000"/>
                </a:lnSpc>
                <a:spcBef>
                  <a:spcPts val="0"/>
                </a:spcBef>
                <a:buFont typeface="Arial" panose="020B0604020202090204" pitchFamily="34" charset="0"/>
                <a:buNone/>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en-US" altLang="zh-CN" sz="2400" b="1" dirty="0">
                  <a:latin typeface="Microsoft YaHei" panose="020B0503020204020204" pitchFamily="34" charset="-122"/>
                  <a:ea typeface="Microsoft YaHei" panose="020B0503020204020204" pitchFamily="34" charset="-122"/>
                </a:rPr>
                <a:t>2</a:t>
              </a:r>
              <a:endParaRPr kumimoji="1" lang="zh-CN" altLang="en-US" sz="2400" b="1" dirty="0">
                <a:latin typeface="Microsoft YaHei" panose="020B0503020204020204" pitchFamily="34" charset="-122"/>
                <a:ea typeface="Microsoft YaHei" panose="020B0503020204020204" pitchFamily="34" charset="-122"/>
              </a:endParaRPr>
            </a:p>
          </p:txBody>
        </p:sp>
      </p:grpSp>
      <p:grpSp>
        <p:nvGrpSpPr>
          <p:cNvPr id="30" name="组合 29"/>
          <p:cNvGrpSpPr/>
          <p:nvPr/>
        </p:nvGrpSpPr>
        <p:grpSpPr>
          <a:xfrm>
            <a:off x="1407256" y="4893106"/>
            <a:ext cx="572353" cy="572353"/>
            <a:chOff x="1780960" y="5038311"/>
            <a:chExt cx="763137" cy="763137"/>
          </a:xfrm>
        </p:grpSpPr>
        <p:sp>
          <p:nvSpPr>
            <p:cNvPr id="24" name="椭圆 23"/>
            <p:cNvSpPr/>
            <p:nvPr/>
          </p:nvSpPr>
          <p:spPr>
            <a:xfrm>
              <a:off x="1780960" y="5038311"/>
              <a:ext cx="763137" cy="7631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5000" tIns="135000" rIns="135000" bIns="135000" numCol="1" spcCol="0" rtlCol="0" fromWordArt="0" anchor="t" anchorCtr="0" forceAA="0" compatLnSpc="1">
              <a:normAutofit fontScale="55000" lnSpcReduction="20000"/>
            </a:bodyPr>
            <a:lstStyle/>
            <a:p>
              <a:pPr algn="l">
                <a:lnSpc>
                  <a:spcPct val="130000"/>
                </a:lnSpc>
              </a:pPr>
              <a:endParaRPr kumimoji="1" lang="zh-CN" altLang="en-US" sz="15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25" name="椭圆 24"/>
            <p:cNvSpPr/>
            <p:nvPr/>
          </p:nvSpPr>
          <p:spPr>
            <a:xfrm>
              <a:off x="1868103" y="5125455"/>
              <a:ext cx="588850" cy="5888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lnSpc>
                  <a:spcPct val="130000"/>
                </a:lnSpc>
              </a:pPr>
              <a:endParaRPr kumimoji="1" lang="zh-CN" altLang="en-US" sz="27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26" name="文本占位符 2"/>
            <p:cNvSpPr txBox="1"/>
            <p:nvPr/>
          </p:nvSpPr>
          <p:spPr>
            <a:xfrm>
              <a:off x="1882391" y="5180408"/>
              <a:ext cx="588849" cy="548185"/>
            </a:xfrm>
            <a:prstGeom prst="rect">
              <a:avLst/>
            </a:prstGeom>
          </p:spPr>
          <p:txBody>
            <a:bodyPr vert="horz" lIns="0" tIns="0" rIns="0" bIns="54000" rtlCol="0" anchor="ctr" anchorCtr="0">
              <a:normAutofit fontScale="92500" lnSpcReduction="20000"/>
            </a:bodyPr>
            <a:lstStyle>
              <a:lvl1pPr marL="0" indent="0" algn="l" defTabSz="914400" rtl="0" eaLnBrk="1" latinLnBrk="0" hangingPunct="1">
                <a:lnSpc>
                  <a:spcPct val="130000"/>
                </a:lnSpc>
                <a:spcBef>
                  <a:spcPts val="0"/>
                </a:spcBef>
                <a:buFont typeface="Arial" panose="020B0604020202090204" pitchFamily="34" charset="0"/>
                <a:buNone/>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kumimoji="1" lang="en-US" altLang="zh-CN" sz="2400" b="1" dirty="0">
                  <a:latin typeface="Microsoft YaHei" panose="020B0503020204020204" pitchFamily="34" charset="-122"/>
                  <a:ea typeface="Microsoft YaHei" panose="020B0503020204020204" pitchFamily="34" charset="-122"/>
                </a:rPr>
                <a:t>3</a:t>
              </a:r>
              <a:endParaRPr kumimoji="1" lang="zh-CN" altLang="en-US" sz="2400" b="1" dirty="0">
                <a:latin typeface="Microsoft YaHei" panose="020B0503020204020204" pitchFamily="34" charset="-122"/>
                <a:ea typeface="Microsoft YaHei" panose="020B0503020204020204" pitchFamily="34" charset="-122"/>
              </a:endParaRPr>
            </a:p>
          </p:txBody>
        </p:sp>
      </p:grpSp>
      <p:cxnSp>
        <p:nvCxnSpPr>
          <p:cNvPr id="36" name="直线连接符 35"/>
          <p:cNvCxnSpPr/>
          <p:nvPr/>
        </p:nvCxnSpPr>
        <p:spPr>
          <a:xfrm flipH="1">
            <a:off x="2066083" y="2843137"/>
            <a:ext cx="6475463" cy="0"/>
          </a:xfrm>
          <a:prstGeom prst="line">
            <a:avLst/>
          </a:prstGeom>
          <a:ln w="6350">
            <a:solidFill>
              <a:schemeClr val="accent2"/>
            </a:solidFill>
          </a:ln>
          <a:effectLst/>
        </p:spPr>
        <p:style>
          <a:lnRef idx="1">
            <a:schemeClr val="accent1"/>
          </a:lnRef>
          <a:fillRef idx="0">
            <a:schemeClr val="accent1"/>
          </a:fillRef>
          <a:effectRef idx="0">
            <a:schemeClr val="accent1"/>
          </a:effectRef>
          <a:fontRef idx="minor">
            <a:schemeClr val="tx1"/>
          </a:fontRef>
        </p:style>
      </p:cxnSp>
      <p:cxnSp>
        <p:nvCxnSpPr>
          <p:cNvPr id="39" name="直线连接符 38"/>
          <p:cNvCxnSpPr/>
          <p:nvPr/>
        </p:nvCxnSpPr>
        <p:spPr>
          <a:xfrm flipH="1">
            <a:off x="2151459" y="4568171"/>
            <a:ext cx="6475463" cy="0"/>
          </a:xfrm>
          <a:prstGeom prst="line">
            <a:avLst/>
          </a:prstGeom>
          <a:ln w="6350">
            <a:solidFill>
              <a:schemeClr val="accent2"/>
            </a:solidFill>
          </a:ln>
          <a:effectLst/>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2119493" y="1348970"/>
            <a:ext cx="7313874" cy="372987"/>
          </a:xfrm>
          <a:prstGeom prst="rect">
            <a:avLst/>
          </a:prstGeom>
          <a:noFill/>
        </p:spPr>
        <p:txBody>
          <a:bodyPr wrap="square" lIns="0" rIns="0" rtlCol="0" anchor="ctr" anchorCtr="0">
            <a:noAutofit/>
          </a:bodyPr>
          <a:lstStyle/>
          <a:p>
            <a:pPr>
              <a:lnSpc>
                <a:spcPct val="120000"/>
              </a:lnSpc>
            </a:pPr>
            <a:r>
              <a:rPr kumimoji="1" lang="en-US" altLang="zh-CN" sz="2400" b="1" dirty="0">
                <a:solidFill>
                  <a:schemeClr val="accent2"/>
                </a:solidFill>
                <a:latin typeface="Microsoft YaHei" panose="020B0503020204020204" pitchFamily="34" charset="-122"/>
                <a:ea typeface="Microsoft YaHei" panose="020B0503020204020204" pitchFamily="34" charset="-122"/>
              </a:rPr>
              <a:t>The significance of technological forecasting</a:t>
            </a:r>
            <a:endParaRPr kumimoji="1" lang="zh-CN" altLang="en-US" sz="2400" b="1" dirty="0">
              <a:solidFill>
                <a:schemeClr val="accent2"/>
              </a:solidFill>
              <a:latin typeface="Microsoft YaHei" panose="020B0503020204020204" pitchFamily="34" charset="-122"/>
              <a:ea typeface="Microsoft YaHei" panose="020B0503020204020204" pitchFamily="34" charset="-122"/>
            </a:endParaRPr>
          </a:p>
        </p:txBody>
      </p:sp>
      <p:cxnSp>
        <p:nvCxnSpPr>
          <p:cNvPr id="42" name="直线连接符 41"/>
          <p:cNvCxnSpPr/>
          <p:nvPr/>
        </p:nvCxnSpPr>
        <p:spPr>
          <a:xfrm>
            <a:off x="2107287" y="1817936"/>
            <a:ext cx="359228"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2433081" y="3056013"/>
            <a:ext cx="6718300" cy="372987"/>
          </a:xfrm>
          <a:prstGeom prst="rect">
            <a:avLst/>
          </a:prstGeom>
          <a:noFill/>
        </p:spPr>
        <p:txBody>
          <a:bodyPr wrap="square" lIns="0" rIns="0" rtlCol="0" anchor="ctr" anchorCtr="0">
            <a:noAutofit/>
          </a:bodyPr>
          <a:lstStyle/>
          <a:p>
            <a:pPr>
              <a:lnSpc>
                <a:spcPct val="120000"/>
              </a:lnSpc>
            </a:pPr>
            <a:r>
              <a:rPr kumimoji="1" lang="en-US" altLang="zh-CN" sz="2400" b="1" dirty="0">
                <a:solidFill>
                  <a:schemeClr val="accent2"/>
                </a:solidFill>
                <a:latin typeface="Microsoft YaHei" panose="020B0503020204020204" pitchFamily="34" charset="-122"/>
                <a:ea typeface="Microsoft YaHei" panose="020B0503020204020204" pitchFamily="34" charset="-122"/>
              </a:rPr>
              <a:t>Automatic identification of technical stages</a:t>
            </a:r>
            <a:endParaRPr kumimoji="1" lang="zh-CN" altLang="en-US" sz="2400" b="1" dirty="0">
              <a:solidFill>
                <a:schemeClr val="accent2"/>
              </a:solidFill>
              <a:latin typeface="Microsoft YaHei" panose="020B0503020204020204" pitchFamily="34" charset="-122"/>
              <a:ea typeface="Microsoft YaHei" panose="020B0503020204020204" pitchFamily="34" charset="-122"/>
            </a:endParaRPr>
          </a:p>
        </p:txBody>
      </p:sp>
      <p:cxnSp>
        <p:nvCxnSpPr>
          <p:cNvPr id="45" name="直线连接符 44"/>
          <p:cNvCxnSpPr/>
          <p:nvPr/>
        </p:nvCxnSpPr>
        <p:spPr>
          <a:xfrm>
            <a:off x="2560406" y="3545680"/>
            <a:ext cx="359228"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7" name="文本框 46"/>
          <p:cNvSpPr txBox="1"/>
          <p:nvPr/>
        </p:nvSpPr>
        <p:spPr>
          <a:xfrm>
            <a:off x="2209068" y="4771970"/>
            <a:ext cx="6475461" cy="372987"/>
          </a:xfrm>
          <a:prstGeom prst="rect">
            <a:avLst/>
          </a:prstGeom>
          <a:noFill/>
        </p:spPr>
        <p:txBody>
          <a:bodyPr wrap="square" lIns="0" rIns="0" rtlCol="0" anchor="ctr" anchorCtr="0">
            <a:noAutofit/>
          </a:bodyPr>
          <a:lstStyle/>
          <a:p>
            <a:pPr>
              <a:lnSpc>
                <a:spcPct val="120000"/>
              </a:lnSpc>
            </a:pPr>
            <a:r>
              <a:rPr kumimoji="1" lang="en-US" altLang="zh-CN" sz="2400" b="1" dirty="0">
                <a:solidFill>
                  <a:schemeClr val="accent2"/>
                </a:solidFill>
                <a:latin typeface="Microsoft YaHei" panose="020B0503020204020204" pitchFamily="34" charset="-122"/>
                <a:ea typeface="Microsoft YaHei" panose="020B0503020204020204" pitchFamily="34" charset="-122"/>
              </a:rPr>
              <a:t>Temporal trend of word frequency</a:t>
            </a:r>
            <a:endParaRPr kumimoji="1" lang="zh-CN" altLang="en-US" sz="2400" b="1" dirty="0">
              <a:solidFill>
                <a:schemeClr val="accent2"/>
              </a:solidFill>
              <a:latin typeface="Microsoft YaHei" panose="020B0503020204020204" pitchFamily="34" charset="-122"/>
              <a:ea typeface="Microsoft YaHei" panose="020B0503020204020204" pitchFamily="34" charset="-122"/>
            </a:endParaRPr>
          </a:p>
        </p:txBody>
      </p:sp>
      <p:cxnSp>
        <p:nvCxnSpPr>
          <p:cNvPr id="48" name="直线连接符 47"/>
          <p:cNvCxnSpPr/>
          <p:nvPr/>
        </p:nvCxnSpPr>
        <p:spPr>
          <a:xfrm>
            <a:off x="2201177" y="5257655"/>
            <a:ext cx="359228"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9" name="文本占位符 2"/>
          <p:cNvSpPr txBox="1"/>
          <p:nvPr/>
        </p:nvSpPr>
        <p:spPr>
          <a:xfrm>
            <a:off x="2560405" y="3548540"/>
            <a:ext cx="6423775" cy="1153979"/>
          </a:xfrm>
          <a:prstGeom prst="rect">
            <a:avLst/>
          </a:prstGeom>
        </p:spPr>
        <p:txBody>
          <a:bodyPr vert="horz" lIns="0" tIns="34290" rIns="68580" bIns="34290"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just">
              <a:lnSpc>
                <a:spcPct val="110000"/>
              </a:lnSpc>
              <a:spcBef>
                <a:spcPts val="0"/>
              </a:spcBef>
              <a:spcAft>
                <a:spcPts val="450"/>
              </a:spcAft>
              <a:buNone/>
            </a:pPr>
            <a:r>
              <a:rPr kumimoji="1" lang="en-US" altLang="zh-CN" sz="1500" dirty="0">
                <a:solidFill>
                  <a:schemeClr val="tx1">
                    <a:lumMod val="75000"/>
                    <a:lumOff val="25000"/>
                  </a:schemeClr>
                </a:solidFill>
                <a:latin typeface="Microsoft YaHei" panose="020B0503020204020204" pitchFamily="34" charset="-122"/>
                <a:ea typeface="Microsoft YaHei" panose="020B0503020204020204" pitchFamily="34" charset="-122"/>
              </a:rPr>
              <a:t>Using big data analytics to analyze scientific texts and identify technological trends, supplemented by expert judgment, is vital for effective technological forecasting. A key challenge is automating the identification of technology evolution stages.</a:t>
            </a:r>
            <a:endParaRPr kumimoji="1" lang="zh-CN" altLang="en-US" sz="15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50" name="文本占位符 2"/>
          <p:cNvSpPr txBox="1"/>
          <p:nvPr/>
        </p:nvSpPr>
        <p:spPr>
          <a:xfrm>
            <a:off x="2209068" y="5344242"/>
            <a:ext cx="6854698" cy="1293247"/>
          </a:xfrm>
          <a:prstGeom prst="rect">
            <a:avLst/>
          </a:prstGeom>
        </p:spPr>
        <p:txBody>
          <a:bodyPr vert="horz" lIns="0" tIns="34290" rIns="68580" bIns="34290"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just">
              <a:lnSpc>
                <a:spcPct val="110000"/>
              </a:lnSpc>
              <a:spcBef>
                <a:spcPts val="0"/>
              </a:spcBef>
              <a:spcAft>
                <a:spcPts val="450"/>
              </a:spcAft>
              <a:buNone/>
            </a:pPr>
            <a:r>
              <a:rPr kumimoji="1" lang="en-US" altLang="zh-CN" sz="1500" dirty="0">
                <a:solidFill>
                  <a:schemeClr val="tx1">
                    <a:lumMod val="75000"/>
                    <a:lumOff val="25000"/>
                  </a:schemeClr>
                </a:solidFill>
                <a:latin typeface="Microsoft YaHei" panose="020B0503020204020204" pitchFamily="34" charset="-122"/>
                <a:ea typeface="Microsoft YaHei" panose="020B0503020204020204" pitchFamily="34" charset="-122"/>
              </a:rPr>
              <a:t>Word frequency serves as a fundamental indicator reflecting the popularity and activity level of scientific and technological fields,</a:t>
            </a:r>
            <a:r>
              <a:rPr kumimoji="1" lang="zh-CN" altLang="en-US" sz="15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kumimoji="1" lang="en-US" altLang="zh-CN" sz="1500" dirty="0">
                <a:solidFill>
                  <a:schemeClr val="tx1">
                    <a:lumMod val="75000"/>
                    <a:lumOff val="25000"/>
                  </a:schemeClr>
                </a:solidFill>
                <a:latin typeface="Microsoft YaHei" panose="020B0503020204020204" pitchFamily="34" charset="-122"/>
                <a:ea typeface="Microsoft YaHei" panose="020B0503020204020204" pitchFamily="34" charset="-122"/>
              </a:rPr>
              <a:t>with its temporal trends effectively revealing the dynamics of scientific and technological development.</a:t>
            </a:r>
            <a:endParaRPr kumimoji="1" lang="zh-CN" altLang="en-US" sz="15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34" name="文本框 33">
            <a:extLst>
              <a:ext uri="{FF2B5EF4-FFF2-40B4-BE49-F238E27FC236}">
                <a16:creationId xmlns:a16="http://schemas.microsoft.com/office/drawing/2014/main" id="{9DE91523-2DCB-8342-9083-F7AED1BE0B41}"/>
              </a:ext>
            </a:extLst>
          </p:cNvPr>
          <p:cNvSpPr txBox="1"/>
          <p:nvPr/>
        </p:nvSpPr>
        <p:spPr>
          <a:xfrm>
            <a:off x="8581764" y="6410739"/>
            <a:ext cx="290464"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4</a:t>
            </a:r>
            <a:endParaRPr kumimoji="1" lang="zh-CN" altLang="en-US" sz="1400" dirty="0">
              <a:latin typeface="Microsoft YaHei" panose="020B0503020204020204" pitchFamily="34" charset="-122"/>
              <a:ea typeface="Microsoft YaHei" panose="020B0503020204020204" pitchFamily="34" charset="-122"/>
            </a:endParaRPr>
          </a:p>
        </p:txBody>
      </p:sp>
      <p:pic>
        <p:nvPicPr>
          <p:cNvPr id="10" name="图片 9">
            <a:extLst>
              <a:ext uri="{FF2B5EF4-FFF2-40B4-BE49-F238E27FC236}">
                <a16:creationId xmlns:a16="http://schemas.microsoft.com/office/drawing/2014/main" id="{A494523D-CDA5-C847-9136-3AC512884A10}"/>
              </a:ext>
            </a:extLst>
          </p:cNvPr>
          <p:cNvPicPr>
            <a:picLocks noChangeAspect="1"/>
          </p:cNvPicPr>
          <p:nvPr/>
        </p:nvPicPr>
        <p:blipFill>
          <a:blip r:embed="rId5"/>
          <a:stretch>
            <a:fillRect/>
          </a:stretch>
        </p:blipFill>
        <p:spPr>
          <a:xfrm>
            <a:off x="-235531" y="3252567"/>
            <a:ext cx="1439597" cy="1154677"/>
          </a:xfrm>
          <a:prstGeom prst="rect">
            <a:avLst/>
          </a:prstGeom>
        </p:spPr>
      </p:pic>
      <p:sp>
        <p:nvSpPr>
          <p:cNvPr id="12" name="矩形 11">
            <a:extLst>
              <a:ext uri="{FF2B5EF4-FFF2-40B4-BE49-F238E27FC236}">
                <a16:creationId xmlns:a16="http://schemas.microsoft.com/office/drawing/2014/main" id="{14FE5806-DB21-DC45-B8F6-D65427E174B7}"/>
              </a:ext>
            </a:extLst>
          </p:cNvPr>
          <p:cNvSpPr/>
          <p:nvPr/>
        </p:nvSpPr>
        <p:spPr>
          <a:xfrm>
            <a:off x="6257925" y="39756"/>
            <a:ext cx="2886075" cy="9301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5" name="Picture 2">
            <a:extLst>
              <a:ext uri="{FF2B5EF4-FFF2-40B4-BE49-F238E27FC236}">
                <a16:creationId xmlns:a16="http://schemas.microsoft.com/office/drawing/2014/main" id="{45A9D6D0-410B-E740-822C-C65CA5FB01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36798" y="529594"/>
            <a:ext cx="2095522" cy="46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a:extLst>
              <a:ext uri="{FF2B5EF4-FFF2-40B4-BE49-F238E27FC236}">
                <a16:creationId xmlns:a16="http://schemas.microsoft.com/office/drawing/2014/main" id="{9A8FDB47-F28B-4741-9B4E-81BEF24DC7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08672" y="16460"/>
            <a:ext cx="1485901" cy="468000"/>
          </a:xfrm>
          <a:prstGeom prst="rect">
            <a:avLst/>
          </a:prstGeom>
        </p:spPr>
      </p:pic>
    </p:spTree>
    <p:extLst>
      <p:ext uri="{BB962C8B-B14F-4D97-AF65-F5344CB8AC3E}">
        <p14:creationId xmlns:p14="http://schemas.microsoft.com/office/powerpoint/2010/main" val="2192908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fontScale="90000"/>
          </a:bodyPr>
          <a:lstStyle/>
          <a:p>
            <a:r>
              <a:rPr lang="en-US" altLang="zh-CN" dirty="0">
                <a:latin typeface="Microsoft YaHei" panose="020B0503020204020204" pitchFamily="34" charset="-122"/>
                <a:ea typeface="Microsoft YaHei" panose="020B0503020204020204" pitchFamily="34" charset="-122"/>
              </a:rPr>
              <a:t>Paper</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Work</a:t>
            </a:r>
          </a:p>
        </p:txBody>
      </p:sp>
      <p:sp>
        <p:nvSpPr>
          <p:cNvPr id="5" name="文本框 4">
            <a:extLst>
              <a:ext uri="{FF2B5EF4-FFF2-40B4-BE49-F238E27FC236}">
                <a16:creationId xmlns:a16="http://schemas.microsoft.com/office/drawing/2014/main" id="{F6CCB279-6535-6B46-8186-F3642A69922E}"/>
              </a:ext>
            </a:extLst>
          </p:cNvPr>
          <p:cNvSpPr txBox="1"/>
          <p:nvPr/>
        </p:nvSpPr>
        <p:spPr>
          <a:xfrm>
            <a:off x="506940" y="1039504"/>
            <a:ext cx="8074352" cy="5860387"/>
          </a:xfrm>
          <a:prstGeom prst="rect">
            <a:avLst/>
          </a:prstGeom>
          <a:noFill/>
        </p:spPr>
        <p:txBody>
          <a:bodyPr wrap="square">
            <a:spAutoFit/>
          </a:bodyPr>
          <a:lstStyle/>
          <a:p>
            <a:pPr marL="323984" indent="-323984" algn="just">
              <a:lnSpc>
                <a:spcPct val="150000"/>
              </a:lnSpc>
              <a:buFont typeface="Wingdings" pitchFamily="2" charset="2"/>
              <a:buChar char="Ø"/>
            </a:pPr>
            <a:r>
              <a:rPr lang="en-US" altLang="zh-CN" dirty="0">
                <a:solidFill>
                  <a:schemeClr val="tx1">
                    <a:lumMod val="75000"/>
                    <a:lumOff val="25000"/>
                  </a:schemeClr>
                </a:solidFill>
                <a:latin typeface="Microsoft YaHei" panose="020B0503020204020204" pitchFamily="34" charset="-122"/>
                <a:ea typeface="Microsoft YaHei" panose="020B0503020204020204" pitchFamily="34" charset="-122"/>
                <a:cs typeface="Times New Roman" panose="02020603050405020304" pitchFamily="18" charset="0"/>
              </a:rPr>
              <a:t>Introducing </a:t>
            </a:r>
            <a:r>
              <a:rPr lang="en-US" altLang="zh-CN" b="1" dirty="0">
                <a:solidFill>
                  <a:schemeClr val="accent2"/>
                </a:solidFill>
                <a:latin typeface="Microsoft YaHei" panose="020B0503020204020204" pitchFamily="34" charset="-122"/>
                <a:ea typeface="Microsoft YaHei" panose="020B0503020204020204" pitchFamily="34" charset="-122"/>
                <a:cs typeface="Times New Roman" panose="02020603050405020304" pitchFamily="18" charset="0"/>
              </a:rPr>
              <a:t>Time Trend Clustering Model (TTCM) </a:t>
            </a:r>
            <a:r>
              <a:rPr lang="en-US" altLang="zh-CN" dirty="0">
                <a:solidFill>
                  <a:schemeClr val="tx1">
                    <a:lumMod val="75000"/>
                    <a:lumOff val="25000"/>
                  </a:schemeClr>
                </a:solidFill>
                <a:latin typeface="Microsoft YaHei" panose="020B0503020204020204" pitchFamily="34" charset="-122"/>
                <a:ea typeface="Microsoft YaHei" panose="020B0503020204020204" pitchFamily="34" charset="-122"/>
                <a:cs typeface="Times New Roman" panose="02020603050405020304" pitchFamily="18" charset="0"/>
              </a:rPr>
              <a:t> and employing this model to analyze</a:t>
            </a:r>
            <a:r>
              <a:rPr lang="en-US" altLang="zh-CN" b="1" dirty="0">
                <a:solidFill>
                  <a:schemeClr val="tx1">
                    <a:lumMod val="75000"/>
                    <a:lumOff val="25000"/>
                  </a:schemeClr>
                </a:solidFill>
                <a:latin typeface="Microsoft YaHei" panose="020B0503020204020204" pitchFamily="34" charset="-122"/>
                <a:ea typeface="Microsoft YaHei" panose="020B0503020204020204" pitchFamily="34" charset="-122"/>
                <a:cs typeface="Times New Roman" panose="02020603050405020304" pitchFamily="18" charset="0"/>
              </a:rPr>
              <a:t> word frequency time series for technological forecasting</a:t>
            </a:r>
          </a:p>
          <a:p>
            <a:pPr marL="323984" indent="-323984" algn="just">
              <a:lnSpc>
                <a:spcPct val="150000"/>
              </a:lnSpc>
              <a:buFont typeface="Wingdings" pitchFamily="2" charset="2"/>
              <a:buChar char="Ø"/>
            </a:pPr>
            <a:r>
              <a:rPr lang="en-US" altLang="zh-CN" dirty="0">
                <a:solidFill>
                  <a:schemeClr val="tx1">
                    <a:lumMod val="75000"/>
                    <a:lumOff val="25000"/>
                  </a:schemeClr>
                </a:solidFill>
                <a:latin typeface="Microsoft YaHei" panose="020B0503020204020204" pitchFamily="34" charset="-122"/>
                <a:ea typeface="Microsoft YaHei" panose="020B0503020204020204" pitchFamily="34" charset="-122"/>
                <a:cs typeface="Times New Roman" panose="02020603050405020304" pitchFamily="18" charset="0"/>
              </a:rPr>
              <a:t>To verify the model's effectiveness, this study first applied the TTCM model to cluster </a:t>
            </a:r>
            <a:r>
              <a:rPr lang="en-US" altLang="zh-CN" b="1" dirty="0">
                <a:solidFill>
                  <a:schemeClr val="tx1">
                    <a:lumMod val="75000"/>
                    <a:lumOff val="25000"/>
                  </a:schemeClr>
                </a:solidFill>
                <a:latin typeface="Microsoft YaHei" panose="020B0503020204020204" pitchFamily="34" charset="-122"/>
                <a:ea typeface="Microsoft YaHei" panose="020B0503020204020204" pitchFamily="34" charset="-122"/>
                <a:cs typeface="Times New Roman" panose="02020603050405020304" pitchFamily="18" charset="0"/>
              </a:rPr>
              <a:t>standard time series datasets from the UCI repository</a:t>
            </a:r>
            <a:r>
              <a:rPr lang="en-US" altLang="zh-CN" dirty="0">
                <a:solidFill>
                  <a:schemeClr val="tx1">
                    <a:lumMod val="75000"/>
                    <a:lumOff val="25000"/>
                  </a:schemeClr>
                </a:solidFill>
                <a:latin typeface="Microsoft YaHei" panose="020B0503020204020204" pitchFamily="34" charset="-122"/>
                <a:ea typeface="Microsoft YaHei" panose="020B0503020204020204" pitchFamily="34" charset="-122"/>
                <a:cs typeface="Times New Roman" panose="02020603050405020304" pitchFamily="18" charset="0"/>
              </a:rPr>
              <a:t>, demonstrating TTCM's capability to effectively differentiate time series data with similar evolution trends.</a:t>
            </a:r>
          </a:p>
          <a:p>
            <a:pPr marL="323984" indent="-323984" algn="just">
              <a:lnSpc>
                <a:spcPct val="150000"/>
              </a:lnSpc>
              <a:buFont typeface="Wingdings" pitchFamily="2" charset="2"/>
              <a:buChar char="Ø"/>
            </a:pPr>
            <a:r>
              <a:rPr lang="en-US" altLang="zh-CN" dirty="0">
                <a:solidFill>
                  <a:schemeClr val="tx1">
                    <a:lumMod val="75000"/>
                    <a:lumOff val="25000"/>
                  </a:schemeClr>
                </a:solidFill>
                <a:latin typeface="Microsoft YaHei" panose="020B0503020204020204" pitchFamily="34" charset="-122"/>
                <a:ea typeface="Microsoft YaHei" panose="020B0503020204020204" pitchFamily="34" charset="-122"/>
                <a:cs typeface="Times New Roman" panose="02020603050405020304" pitchFamily="18" charset="0"/>
              </a:rPr>
              <a:t>Taking</a:t>
            </a:r>
            <a:r>
              <a:rPr lang="zh-CN" altLang="en-US" dirty="0">
                <a:solidFill>
                  <a:schemeClr val="tx1">
                    <a:lumMod val="75000"/>
                    <a:lumOff val="25000"/>
                  </a:schemeClr>
                </a:solidFill>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dirty="0">
                <a:solidFill>
                  <a:schemeClr val="tx1">
                    <a:lumMod val="75000"/>
                    <a:lumOff val="25000"/>
                  </a:schemeClr>
                </a:solidFill>
                <a:latin typeface="Microsoft YaHei" panose="020B0503020204020204" pitchFamily="34" charset="-122"/>
                <a:ea typeface="Microsoft YaHei" panose="020B0503020204020204" pitchFamily="34" charset="-122"/>
                <a:cs typeface="Times New Roman" panose="02020603050405020304" pitchFamily="18" charset="0"/>
              </a:rPr>
              <a:t>the </a:t>
            </a:r>
            <a:r>
              <a:rPr lang="en-US" altLang="zh-CN" b="1" dirty="0">
                <a:solidFill>
                  <a:schemeClr val="tx1">
                    <a:lumMod val="75000"/>
                    <a:lumOff val="25000"/>
                  </a:schemeClr>
                </a:solidFill>
                <a:latin typeface="Microsoft YaHei" panose="020B0503020204020204" pitchFamily="34" charset="-122"/>
                <a:ea typeface="Microsoft YaHei" panose="020B0503020204020204" pitchFamily="34" charset="-122"/>
                <a:cs typeface="Times New Roman" panose="02020603050405020304" pitchFamily="18" charset="0"/>
              </a:rPr>
              <a:t>LIS discipline </a:t>
            </a:r>
            <a:r>
              <a:rPr lang="en-US" altLang="zh-CN" dirty="0">
                <a:solidFill>
                  <a:schemeClr val="tx1">
                    <a:lumMod val="75000"/>
                    <a:lumOff val="25000"/>
                  </a:schemeClr>
                </a:solidFill>
                <a:latin typeface="Microsoft YaHei" panose="020B0503020204020204" pitchFamily="34" charset="-122"/>
                <a:ea typeface="Microsoft YaHei" panose="020B0503020204020204" pitchFamily="34" charset="-122"/>
                <a:cs typeface="Times New Roman" panose="02020603050405020304" pitchFamily="18" charset="0"/>
              </a:rPr>
              <a:t>as an example, this study used the TTCM model to analyze the trends in word frequency time series, identifying </a:t>
            </a:r>
            <a:r>
              <a:rPr lang="en-US" altLang="zh-CN" b="1" dirty="0">
                <a:solidFill>
                  <a:schemeClr val="accent2"/>
                </a:solidFill>
                <a:latin typeface="Microsoft YaHei" panose="020B0503020204020204" pitchFamily="34" charset="-122"/>
                <a:ea typeface="Microsoft YaHei" panose="020B0503020204020204" pitchFamily="34" charset="-122"/>
                <a:cs typeface="Times New Roman" panose="02020603050405020304" pitchFamily="18" charset="0"/>
              </a:rPr>
              <a:t>four types </a:t>
            </a:r>
            <a:r>
              <a:rPr lang="en-US" altLang="zh-CN" b="1" dirty="0">
                <a:solidFill>
                  <a:schemeClr val="tx1">
                    <a:lumMod val="75000"/>
                    <a:lumOff val="25000"/>
                  </a:schemeClr>
                </a:solidFill>
                <a:latin typeface="Microsoft YaHei" panose="020B0503020204020204" pitchFamily="34" charset="-122"/>
                <a:ea typeface="Microsoft YaHei" panose="020B0503020204020204" pitchFamily="34" charset="-122"/>
                <a:cs typeface="Times New Roman" panose="02020603050405020304" pitchFamily="18" charset="0"/>
              </a:rPr>
              <a:t>of word frequency temporal trends</a:t>
            </a:r>
            <a:r>
              <a:rPr lang="en-US" altLang="zh-CN" dirty="0">
                <a:solidFill>
                  <a:schemeClr val="tx1">
                    <a:lumMod val="75000"/>
                    <a:lumOff val="25000"/>
                  </a:schemeClr>
                </a:solidFill>
                <a:latin typeface="Microsoft YaHei" panose="020B0503020204020204" pitchFamily="34" charset="-122"/>
                <a:ea typeface="Microsoft YaHei" panose="020B0503020204020204" pitchFamily="34" charset="-122"/>
                <a:cs typeface="Times New Roman" panose="02020603050405020304" pitchFamily="18" charset="0"/>
              </a:rPr>
              <a:t>: burst, increasing, decreasing, and high-frequency fluctuation. Based on these findings, the study analyzed the future research trends in the LIS discipline, further validating the scientificity and applicability of the TTCM model in technological forecasting.</a:t>
            </a:r>
            <a:endParaRPr lang="zh-CN" altLang="en-US" dirty="0">
              <a:solidFill>
                <a:schemeClr val="tx1">
                  <a:lumMod val="75000"/>
                  <a:lumOff val="25000"/>
                </a:schemeClr>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14" name="图片 13">
            <a:extLst>
              <a:ext uri="{FF2B5EF4-FFF2-40B4-BE49-F238E27FC236}">
                <a16:creationId xmlns:a16="http://schemas.microsoft.com/office/drawing/2014/main" id="{F9DB3E80-7D7E-464B-B0D0-6A94689914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9328" y="435221"/>
            <a:ext cx="1612900" cy="508000"/>
          </a:xfrm>
          <a:prstGeom prst="rect">
            <a:avLst/>
          </a:prstGeom>
        </p:spPr>
      </p:pic>
      <p:sp>
        <p:nvSpPr>
          <p:cNvPr id="15" name="文本框 14">
            <a:extLst>
              <a:ext uri="{FF2B5EF4-FFF2-40B4-BE49-F238E27FC236}">
                <a16:creationId xmlns:a16="http://schemas.microsoft.com/office/drawing/2014/main" id="{F9C4C8BB-D19C-FD45-8ECB-7335031326AC}"/>
              </a:ext>
            </a:extLst>
          </p:cNvPr>
          <p:cNvSpPr txBox="1"/>
          <p:nvPr/>
        </p:nvSpPr>
        <p:spPr>
          <a:xfrm>
            <a:off x="8581764" y="6410739"/>
            <a:ext cx="290464"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5</a:t>
            </a:r>
            <a:endParaRPr kumimoji="1" lang="zh-CN" altLang="en-US" sz="1400" dirty="0">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FC2927E6-1AFD-4547-B14E-1EAEF5C4CA71}"/>
              </a:ext>
            </a:extLst>
          </p:cNvPr>
          <p:cNvSpPr/>
          <p:nvPr/>
        </p:nvSpPr>
        <p:spPr>
          <a:xfrm>
            <a:off x="6257925" y="39756"/>
            <a:ext cx="2886075" cy="9301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Picture 2">
            <a:extLst>
              <a:ext uri="{FF2B5EF4-FFF2-40B4-BE49-F238E27FC236}">
                <a16:creationId xmlns:a16="http://schemas.microsoft.com/office/drawing/2014/main" id="{CE52A5AE-780E-6546-85D5-F1C6C28203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6798" y="529594"/>
            <a:ext cx="2095522" cy="468000"/>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3A729CB3-FF15-C54F-AAE7-D485610053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8672" y="16460"/>
            <a:ext cx="1485901" cy="468000"/>
          </a:xfrm>
          <a:prstGeom prst="rect">
            <a:avLst/>
          </a:prstGeom>
        </p:spPr>
      </p:pic>
    </p:spTree>
    <p:extLst>
      <p:ext uri="{BB962C8B-B14F-4D97-AF65-F5344CB8AC3E}">
        <p14:creationId xmlns:p14="http://schemas.microsoft.com/office/powerpoint/2010/main" val="1911430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826579" y="2129291"/>
            <a:ext cx="1730602" cy="1685077"/>
          </a:xfrm>
          <a:prstGeom prst="rect">
            <a:avLst/>
          </a:prstGeom>
          <a:noFill/>
        </p:spPr>
        <p:txBody>
          <a:bodyPr wrap="none" lIns="0" rtlCol="0">
            <a:spAutoFit/>
          </a:bodyPr>
          <a:lstStyle/>
          <a:p>
            <a:pPr algn="l"/>
            <a:r>
              <a:rPr kumimoji="1" lang="en-US" altLang="zh-CN" sz="10350" b="1" dirty="0">
                <a:gradFill>
                  <a:gsLst>
                    <a:gs pos="0">
                      <a:schemeClr val="accent3">
                        <a:lumMod val="60000"/>
                        <a:lumOff val="40000"/>
                      </a:schemeClr>
                    </a:gs>
                    <a:gs pos="100000">
                      <a:schemeClr val="accent3">
                        <a:lumMod val="20000"/>
                        <a:lumOff val="80000"/>
                        <a:alpha val="0"/>
                      </a:schemeClr>
                    </a:gs>
                  </a:gsLst>
                  <a:lin ang="5400000" scaled="1"/>
                </a:gradFill>
                <a:latin typeface="Microsoft YaHei" panose="020B0503020204020204" pitchFamily="34" charset="-122"/>
                <a:ea typeface="Microsoft YaHei" panose="020B0503020204020204" pitchFamily="34" charset="-122"/>
              </a:rPr>
              <a:t>02</a:t>
            </a:r>
            <a:endParaRPr kumimoji="1" lang="zh-CN" altLang="en-US" sz="10350" b="1" dirty="0">
              <a:gradFill>
                <a:gsLst>
                  <a:gs pos="0">
                    <a:schemeClr val="accent3">
                      <a:lumMod val="60000"/>
                      <a:lumOff val="40000"/>
                    </a:schemeClr>
                  </a:gs>
                  <a:gs pos="100000">
                    <a:schemeClr val="accent3">
                      <a:lumMod val="20000"/>
                      <a:lumOff val="80000"/>
                      <a:alpha val="0"/>
                    </a:schemeClr>
                  </a:gs>
                </a:gsLst>
                <a:lin ang="5400000" scaled="1"/>
              </a:gradFill>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C0EDBB9B-6E53-644B-83F2-71F4417B4B90}"/>
              </a:ext>
            </a:extLst>
          </p:cNvPr>
          <p:cNvSpPr txBox="1"/>
          <p:nvPr/>
        </p:nvSpPr>
        <p:spPr>
          <a:xfrm>
            <a:off x="8581764" y="6410739"/>
            <a:ext cx="290464"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6</a:t>
            </a:r>
            <a:endParaRPr kumimoji="1" lang="zh-CN" altLang="en-US" sz="1400" dirty="0">
              <a:latin typeface="Microsoft YaHei" panose="020B0503020204020204" pitchFamily="34" charset="-122"/>
              <a:ea typeface="Microsoft YaHei" panose="020B0503020204020204" pitchFamily="34" charset="-122"/>
            </a:endParaRPr>
          </a:p>
        </p:txBody>
      </p:sp>
      <p:sp>
        <p:nvSpPr>
          <p:cNvPr id="9" name="文本占位符 39"/>
          <p:cNvSpPr txBox="1"/>
          <p:nvPr/>
        </p:nvSpPr>
        <p:spPr>
          <a:xfrm>
            <a:off x="2309249" y="2996534"/>
            <a:ext cx="4525503" cy="1080000"/>
          </a:xfrm>
          <a:prstGeom prst="rect">
            <a:avLst/>
          </a:prstGeom>
        </p:spPr>
        <p:txBody>
          <a:bodyPr lIns="0" tIns="0" rIns="0" bIns="0" anchor="ctr" anchorCtr="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dist">
              <a:buNone/>
            </a:pPr>
            <a:r>
              <a:rPr lang="en-US" altLang="zh-CN" sz="4500" b="1" dirty="0">
                <a:solidFill>
                  <a:schemeClr val="accent2"/>
                </a:solidFill>
                <a:latin typeface="Microsoft YaHei" panose="020B0503020204020204" pitchFamily="34" charset="-122"/>
                <a:ea typeface="Microsoft YaHei" panose="020B0503020204020204" pitchFamily="34" charset="-122"/>
              </a:rPr>
              <a:t>Methodology</a:t>
            </a:r>
            <a:endParaRPr lang="zh-CN" altLang="en-US" sz="4500" b="1" dirty="0">
              <a:solidFill>
                <a:schemeClr val="accent2"/>
              </a:solidFill>
              <a:latin typeface="Microsoft YaHei" panose="020B0503020204020204" pitchFamily="34" charset="-122"/>
              <a:ea typeface="Microsoft YaHei" panose="020B0503020204020204" pitchFamily="34" charset="-122"/>
            </a:endParaRPr>
          </a:p>
        </p:txBody>
      </p:sp>
      <p:pic>
        <p:nvPicPr>
          <p:cNvPr id="15" name="图片 14">
            <a:extLst>
              <a:ext uri="{FF2B5EF4-FFF2-40B4-BE49-F238E27FC236}">
                <a16:creationId xmlns:a16="http://schemas.microsoft.com/office/drawing/2014/main" id="{2AFC6230-214E-A64A-BFB9-0771CBAB3A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8157" y="41371"/>
            <a:ext cx="1692000" cy="532980"/>
          </a:xfrm>
          <a:prstGeom prst="rect">
            <a:avLst/>
          </a:prstGeom>
        </p:spPr>
      </p:pic>
      <p:sp>
        <p:nvSpPr>
          <p:cNvPr id="16" name="文本框 15">
            <a:extLst>
              <a:ext uri="{FF2B5EF4-FFF2-40B4-BE49-F238E27FC236}">
                <a16:creationId xmlns:a16="http://schemas.microsoft.com/office/drawing/2014/main" id="{C53BF818-10CF-7C45-AA42-B22FCCC8369E}"/>
              </a:ext>
            </a:extLst>
          </p:cNvPr>
          <p:cNvSpPr txBox="1"/>
          <p:nvPr/>
        </p:nvSpPr>
        <p:spPr>
          <a:xfrm>
            <a:off x="-9939" y="72135"/>
            <a:ext cx="4667667" cy="738664"/>
          </a:xfrm>
          <a:prstGeom prst="rect">
            <a:avLst/>
          </a:prstGeom>
          <a:noFill/>
        </p:spPr>
        <p:txBody>
          <a:bodyPr wrap="square" rtlCol="0">
            <a:spAutoFit/>
          </a:bodyPr>
          <a:lstStyle/>
          <a:p>
            <a:r>
              <a:rPr lang="en-US" altLang="zh-CN" sz="1400" dirty="0">
                <a:solidFill>
                  <a:schemeClr val="tx2"/>
                </a:solidFill>
                <a:latin typeface="Arial" panose="020B0604020202020204" pitchFamily="34" charset="0"/>
                <a:cs typeface="Arial" panose="020B0604020202020204" pitchFamily="34" charset="0"/>
              </a:rPr>
              <a:t>Joint Workshop of the 5th Extraction and Evaluation of Knowledge Entities from Scientific Documents (EEKE2024) and the 4th AI + Informetrics (ALL2024)</a:t>
            </a:r>
            <a:endParaRPr lang="zh-CN" altLang="en-US" sz="1400" dirty="0">
              <a:solidFill>
                <a:schemeClr val="tx2"/>
              </a:solidFill>
              <a:latin typeface="Arial" panose="020B0604020202020204" pitchFamily="34" charset="0"/>
              <a:cs typeface="Arial" panose="020B0604020202020204" pitchFamily="34" charset="0"/>
            </a:endParaRPr>
          </a:p>
        </p:txBody>
      </p:sp>
      <p:pic>
        <p:nvPicPr>
          <p:cNvPr id="17" name="Picture 2">
            <a:extLst>
              <a:ext uri="{FF2B5EF4-FFF2-40B4-BE49-F238E27FC236}">
                <a16:creationId xmlns:a16="http://schemas.microsoft.com/office/drawing/2014/main" id="{59AADBA0-19D7-5B4A-9C80-23CBC50301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6266" y="28469"/>
            <a:ext cx="2502022" cy="558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1637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fontScale="90000"/>
          </a:bodyPr>
          <a:lstStyle/>
          <a:p>
            <a:r>
              <a:rPr lang="en-US" altLang="zh-CN" dirty="0">
                <a:latin typeface="Microsoft YaHei" panose="020B0503020204020204" pitchFamily="34" charset="-122"/>
                <a:ea typeface="Microsoft YaHei" panose="020B0503020204020204" pitchFamily="34" charset="-122"/>
              </a:rPr>
              <a:t>Model definition</a:t>
            </a:r>
            <a:endParaRPr lang="zh-CN" altLang="en-US"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D602904E-A08A-8741-B2CE-1E268DF90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9328" y="435221"/>
            <a:ext cx="1612900" cy="508000"/>
          </a:xfrm>
          <a:prstGeom prst="rect">
            <a:avLst/>
          </a:prstGeom>
        </p:spPr>
      </p:pic>
      <p:pic>
        <p:nvPicPr>
          <p:cNvPr id="8" name="图片 7">
            <a:extLst>
              <a:ext uri="{FF2B5EF4-FFF2-40B4-BE49-F238E27FC236}">
                <a16:creationId xmlns:a16="http://schemas.microsoft.com/office/drawing/2014/main" id="{646D4350-3B4F-214B-9BF4-9F59313D9D8C}"/>
              </a:ext>
            </a:extLst>
          </p:cNvPr>
          <p:cNvPicPr>
            <a:picLocks noChangeAspect="1"/>
          </p:cNvPicPr>
          <p:nvPr/>
        </p:nvPicPr>
        <p:blipFill>
          <a:blip r:embed="rId4"/>
          <a:stretch>
            <a:fillRect/>
          </a:stretch>
        </p:blipFill>
        <p:spPr>
          <a:xfrm>
            <a:off x="201839" y="1161570"/>
            <a:ext cx="8805015" cy="5353673"/>
          </a:xfrm>
          <a:prstGeom prst="rect">
            <a:avLst/>
          </a:prstGeom>
        </p:spPr>
      </p:pic>
      <p:sp>
        <p:nvSpPr>
          <p:cNvPr id="6" name="文本框 5">
            <a:extLst>
              <a:ext uri="{FF2B5EF4-FFF2-40B4-BE49-F238E27FC236}">
                <a16:creationId xmlns:a16="http://schemas.microsoft.com/office/drawing/2014/main" id="{2E68FC25-372A-F043-BA55-9F9654AA8844}"/>
              </a:ext>
            </a:extLst>
          </p:cNvPr>
          <p:cNvSpPr txBox="1"/>
          <p:nvPr/>
        </p:nvSpPr>
        <p:spPr>
          <a:xfrm>
            <a:off x="8581764" y="6410739"/>
            <a:ext cx="290464"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7</a:t>
            </a:r>
            <a:endParaRPr kumimoji="1" lang="zh-CN" altLang="en-US" sz="1400" dirty="0">
              <a:latin typeface="Microsoft YaHei" panose="020B0503020204020204" pitchFamily="34" charset="-122"/>
              <a:ea typeface="Microsoft YaHei" panose="020B0503020204020204" pitchFamily="34" charset="-122"/>
            </a:endParaRPr>
          </a:p>
        </p:txBody>
      </p:sp>
      <p:sp>
        <p:nvSpPr>
          <p:cNvPr id="9" name="矩形 8">
            <a:extLst>
              <a:ext uri="{FF2B5EF4-FFF2-40B4-BE49-F238E27FC236}">
                <a16:creationId xmlns:a16="http://schemas.microsoft.com/office/drawing/2014/main" id="{D6D3FBFD-5208-CB49-B36B-47ED63B89DF3}"/>
              </a:ext>
            </a:extLst>
          </p:cNvPr>
          <p:cNvSpPr/>
          <p:nvPr/>
        </p:nvSpPr>
        <p:spPr>
          <a:xfrm>
            <a:off x="6257925" y="39756"/>
            <a:ext cx="2886075" cy="9301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0" name="Picture 2">
            <a:extLst>
              <a:ext uri="{FF2B5EF4-FFF2-40B4-BE49-F238E27FC236}">
                <a16:creationId xmlns:a16="http://schemas.microsoft.com/office/drawing/2014/main" id="{0469A460-FC74-5143-950D-FD63E67B38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6798" y="529594"/>
            <a:ext cx="2095522" cy="46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a:extLst>
              <a:ext uri="{FF2B5EF4-FFF2-40B4-BE49-F238E27FC236}">
                <a16:creationId xmlns:a16="http://schemas.microsoft.com/office/drawing/2014/main" id="{AE12D443-88D0-6F48-8D6F-978552FDC7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8672" y="16460"/>
            <a:ext cx="1485901" cy="468000"/>
          </a:xfrm>
          <a:prstGeom prst="rect">
            <a:avLst/>
          </a:prstGeom>
        </p:spPr>
      </p:pic>
    </p:spTree>
    <p:extLst>
      <p:ext uri="{BB962C8B-B14F-4D97-AF65-F5344CB8AC3E}">
        <p14:creationId xmlns:p14="http://schemas.microsoft.com/office/powerpoint/2010/main" val="2543100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9FA0553-CDCE-6348-A5EB-57FF5502B56F}"/>
              </a:ext>
            </a:extLst>
          </p:cNvPr>
          <p:cNvSpPr txBox="1"/>
          <p:nvPr/>
        </p:nvSpPr>
        <p:spPr>
          <a:xfrm>
            <a:off x="582663" y="1087925"/>
            <a:ext cx="8004797" cy="1027525"/>
          </a:xfrm>
          <a:prstGeom prst="rect">
            <a:avLst/>
          </a:prstGeom>
          <a:noFill/>
        </p:spPr>
        <p:txBody>
          <a:bodyPr wrap="square">
            <a:spAutoFit/>
          </a:bodyPr>
          <a:lstStyle/>
          <a:p>
            <a:pPr indent="342884">
              <a:lnSpc>
                <a:spcPct val="120000"/>
              </a:lnSpc>
            </a:pPr>
            <a:r>
              <a:rPr lang="en-US" altLang="zh-CN" sz="1600" dirty="0">
                <a:latin typeface="Microsoft YaHei" panose="020B0503020204020204" pitchFamily="34" charset="-122"/>
                <a:ea typeface="Microsoft YaHei" panose="020B0503020204020204" pitchFamily="34" charset="-122"/>
              </a:rPr>
              <a:t>In this study, the time series is regarded as vertices and the </a:t>
            </a:r>
            <a:r>
              <a:rPr lang="en-US" altLang="zh-CN" sz="1800" dirty="0">
                <a:effectLst/>
                <a:latin typeface="Libertinus Serif"/>
                <a:ea typeface="Times New Roman" panose="02020603050405020304" pitchFamily="18" charset="0"/>
                <a:cs typeface="Times New Roman" panose="02020603050405020304" pitchFamily="18" charset="0"/>
              </a:rPr>
              <a:t>Dynamic Time Warping (DTW)</a:t>
            </a:r>
            <a:r>
              <a:rPr lang="en-US" altLang="zh-CN" sz="1600" dirty="0">
                <a:latin typeface="Microsoft YaHei" panose="020B0503020204020204" pitchFamily="34" charset="-122"/>
                <a:ea typeface="Microsoft YaHei" panose="020B0503020204020204" pitchFamily="34" charset="-122"/>
              </a:rPr>
              <a:t> distance between time series is used as edge weight to construct an adjacency matrix A</a:t>
            </a:r>
            <a:endParaRPr lang="zh-CN" altLang="zh-CN" sz="1600"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F7182E1B-CBF8-5E47-A9E8-514FC98506AA}"/>
              </a:ext>
            </a:extLst>
          </p:cNvPr>
          <p:cNvSpPr txBox="1"/>
          <p:nvPr/>
        </p:nvSpPr>
        <p:spPr>
          <a:xfrm>
            <a:off x="2295185" y="4109711"/>
            <a:ext cx="4579749" cy="338554"/>
          </a:xfrm>
          <a:prstGeom prst="rect">
            <a:avLst/>
          </a:prstGeom>
          <a:noFill/>
        </p:spPr>
        <p:txBody>
          <a:bodyPr wrap="square">
            <a:spAutoFit/>
          </a:bodyPr>
          <a:lstStyle/>
          <a:p>
            <a:pPr algn="ctr"/>
            <a:r>
              <a:rPr lang="zh-CN" altLang="zh-CN" sz="1600" b="1" dirty="0">
                <a:latin typeface="Microsoft YaHei" panose="020B0503020204020204" pitchFamily="34" charset="-122"/>
                <a:ea typeface="Microsoft YaHei" panose="020B0503020204020204" pitchFamily="34" charset="-122"/>
                <a:cs typeface="Times New Roman (正文 CS 字体)"/>
              </a:rPr>
              <a:t> </a:t>
            </a:r>
            <a:r>
              <a:rPr lang="en-US" altLang="zh-CN" sz="1600" b="1" dirty="0">
                <a:latin typeface="Microsoft YaHei" panose="020B0503020204020204" pitchFamily="34" charset="-122"/>
                <a:ea typeface="Microsoft YaHei" panose="020B0503020204020204" pitchFamily="34" charset="-122"/>
                <a:cs typeface="Times New Roman (正文 CS 字体)"/>
              </a:rPr>
              <a:t>The matching principle of DTW algorithm</a:t>
            </a:r>
            <a:endParaRPr lang="zh-CN" altLang="en-US" sz="1600" b="1" dirty="0">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679B992F-EEED-5F41-87DC-91FC59A41975}"/>
                  </a:ext>
                </a:extLst>
              </p:cNvPr>
              <p:cNvSpPr txBox="1"/>
              <p:nvPr/>
            </p:nvSpPr>
            <p:spPr>
              <a:xfrm>
                <a:off x="822340" y="4446493"/>
                <a:ext cx="7877021" cy="787460"/>
              </a:xfrm>
              <a:prstGeom prst="rect">
                <a:avLst/>
              </a:prstGeom>
              <a:noFill/>
            </p:spPr>
            <p:txBody>
              <a:bodyPr wrap="square">
                <a:spAutoFit/>
              </a:bodyPr>
              <a:lstStyle/>
              <a:p>
                <a:pPr indent="200015" algn="just">
                  <a:lnSpc>
                    <a:spcPct val="150000"/>
                  </a:lnSpc>
                </a:pPr>
                <a:r>
                  <a:rPr lang="en-US" altLang="zh-CN" sz="1600" dirty="0">
                    <a:latin typeface="Microsoft YaHei" panose="020B0503020204020204" pitchFamily="34" charset="-122"/>
                    <a:ea typeface="Microsoft YaHei" panose="020B0503020204020204" pitchFamily="34" charset="-122"/>
                    <a:cs typeface="Times New Roman" panose="02020603050405020304" pitchFamily="18" charset="0"/>
                  </a:rPr>
                  <a:t>For the time series </a:t>
                </a:r>
                <a14:m>
                  <m:oMath xmlns:m="http://schemas.openxmlformats.org/officeDocument/2006/math">
                    <m:r>
                      <a:rPr lang="en-US" altLang="zh-CN" sz="1600">
                        <a:latin typeface="Cambria Math" panose="02040503050406030204" pitchFamily="18" charset="0"/>
                        <a:ea typeface="Times New Roman" panose="02020603050405020304" pitchFamily="18" charset="0"/>
                        <a:cs typeface="Times New Roman" panose="02020603050405020304" pitchFamily="18" charset="0"/>
                      </a:rPr>
                      <m:t>𝑋</m:t>
                    </m:r>
                    <m:r>
                      <a:rPr lang="en-US" altLang="zh-CN" sz="1600">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zh-CN" altLang="zh-CN" sz="1600" i="1">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zh-CN" altLang="zh-CN" sz="16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altLang="zh-CN" sz="1600">
                                <a:latin typeface="Cambria Math" panose="02040503050406030204" pitchFamily="18" charset="0"/>
                                <a:ea typeface="Times New Roman" panose="02020603050405020304" pitchFamily="18" charset="0"/>
                                <a:cs typeface="Times New Roman" panose="02020603050405020304" pitchFamily="18" charset="0"/>
                              </a:rPr>
                              <m:t>𝑥</m:t>
                            </m:r>
                          </m:e>
                          <m:sub>
                            <m:r>
                              <a:rPr lang="en-US" altLang="zh-CN" sz="1600">
                                <a:latin typeface="Cambria Math" panose="02040503050406030204" pitchFamily="18" charset="0"/>
                                <a:ea typeface="Times New Roman" panose="02020603050405020304" pitchFamily="18" charset="0"/>
                                <a:cs typeface="Times New Roman" panose="02020603050405020304" pitchFamily="18" charset="0"/>
                              </a:rPr>
                              <m:t>1</m:t>
                            </m:r>
                          </m:sub>
                        </m:sSub>
                        <m:r>
                          <a:rPr lang="en-US" altLang="zh-CN" sz="160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zh-CN" altLang="zh-CN" sz="16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altLang="zh-CN" sz="1600">
                                <a:latin typeface="Cambria Math" panose="02040503050406030204" pitchFamily="18" charset="0"/>
                                <a:ea typeface="Times New Roman" panose="02020603050405020304" pitchFamily="18" charset="0"/>
                                <a:cs typeface="Times New Roman" panose="02020603050405020304" pitchFamily="18" charset="0"/>
                              </a:rPr>
                              <m:t>𝑥</m:t>
                            </m:r>
                          </m:e>
                          <m:sub>
                            <m:r>
                              <a:rPr lang="en-US" altLang="zh-CN" sz="1600">
                                <a:latin typeface="Cambria Math" panose="02040503050406030204" pitchFamily="18" charset="0"/>
                                <a:ea typeface="Times New Roman" panose="02020603050405020304" pitchFamily="18" charset="0"/>
                                <a:cs typeface="Times New Roman" panose="02020603050405020304" pitchFamily="18" charset="0"/>
                              </a:rPr>
                              <m:t>2</m:t>
                            </m:r>
                          </m:sub>
                        </m:sSub>
                        <m:r>
                          <a:rPr lang="en-US" altLang="zh-CN" sz="160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zh-CN" altLang="zh-CN" sz="16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altLang="zh-CN" sz="1600">
                                <a:latin typeface="Cambria Math" panose="02040503050406030204" pitchFamily="18" charset="0"/>
                                <a:ea typeface="Times New Roman" panose="02020603050405020304" pitchFamily="18" charset="0"/>
                                <a:cs typeface="Times New Roman" panose="02020603050405020304" pitchFamily="18" charset="0"/>
                              </a:rPr>
                              <m:t>𝑥</m:t>
                            </m:r>
                          </m:e>
                          <m:sub>
                            <m:r>
                              <a:rPr lang="en-US" altLang="zh-CN" sz="1600">
                                <a:latin typeface="Cambria Math" panose="02040503050406030204" pitchFamily="18" charset="0"/>
                                <a:ea typeface="Times New Roman" panose="02020603050405020304" pitchFamily="18" charset="0"/>
                                <a:cs typeface="Times New Roman" panose="02020603050405020304" pitchFamily="18" charset="0"/>
                              </a:rPr>
                              <m:t>3</m:t>
                            </m:r>
                          </m:sub>
                        </m:sSub>
                        <m:r>
                          <a:rPr lang="en-US" altLang="zh-CN" sz="160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zh-CN" altLang="zh-CN" sz="16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altLang="zh-CN" sz="1600">
                                <a:latin typeface="Cambria Math" panose="02040503050406030204" pitchFamily="18" charset="0"/>
                                <a:ea typeface="Times New Roman" panose="02020603050405020304" pitchFamily="18" charset="0"/>
                                <a:cs typeface="Times New Roman" panose="02020603050405020304" pitchFamily="18" charset="0"/>
                              </a:rPr>
                              <m:t>𝑥</m:t>
                            </m:r>
                          </m:e>
                          <m:sub>
                            <m:r>
                              <a:rPr lang="en-US" altLang="zh-CN" sz="1600">
                                <a:latin typeface="Cambria Math" panose="02040503050406030204" pitchFamily="18" charset="0"/>
                                <a:ea typeface="Times New Roman" panose="02020603050405020304" pitchFamily="18" charset="0"/>
                                <a:cs typeface="Times New Roman" panose="02020603050405020304" pitchFamily="18" charset="0"/>
                              </a:rPr>
                              <m:t>𝑚</m:t>
                            </m:r>
                          </m:sub>
                        </m:sSub>
                      </m:e>
                    </m:d>
                  </m:oMath>
                </a14:m>
                <a:r>
                  <a:rPr lang="en-US" altLang="zh-CN" sz="1600" dirty="0">
                    <a:latin typeface="Microsoft YaHei" panose="020B0503020204020204" pitchFamily="34" charset="-122"/>
                    <a:ea typeface="Microsoft YaHei" panose="020B0503020204020204" pitchFamily="34" charset="-122"/>
                    <a:cs typeface="Times New Roman" panose="02020603050405020304" pitchFamily="18" charset="0"/>
                  </a:rPr>
                  <a:t> and </a:t>
                </a:r>
                <a14:m>
                  <m:oMath xmlns:m="http://schemas.openxmlformats.org/officeDocument/2006/math">
                    <m:r>
                      <a:rPr lang="en-US" altLang="zh-CN" sz="1600">
                        <a:latin typeface="Cambria Math" panose="02040503050406030204" pitchFamily="18" charset="0"/>
                        <a:ea typeface="Times New Roman" panose="02020603050405020304" pitchFamily="18" charset="0"/>
                        <a:cs typeface="Times New Roman" panose="02020603050405020304" pitchFamily="18" charset="0"/>
                      </a:rPr>
                      <m:t>𝑌</m:t>
                    </m:r>
                    <m:r>
                      <a:rPr lang="en-US" altLang="zh-CN" sz="1600">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zh-CN" altLang="zh-CN" sz="1600" i="1">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zh-CN" altLang="zh-CN" sz="16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altLang="zh-CN" sz="1600">
                                <a:latin typeface="Cambria Math" panose="02040503050406030204" pitchFamily="18" charset="0"/>
                                <a:ea typeface="Times New Roman" panose="02020603050405020304" pitchFamily="18" charset="0"/>
                                <a:cs typeface="Times New Roman" panose="02020603050405020304" pitchFamily="18" charset="0"/>
                              </a:rPr>
                              <m:t>𝑦</m:t>
                            </m:r>
                          </m:e>
                          <m:sub>
                            <m:r>
                              <a:rPr lang="en-US" altLang="zh-CN" sz="1600">
                                <a:latin typeface="Cambria Math" panose="02040503050406030204" pitchFamily="18" charset="0"/>
                                <a:ea typeface="Times New Roman" panose="02020603050405020304" pitchFamily="18" charset="0"/>
                                <a:cs typeface="Times New Roman" panose="02020603050405020304" pitchFamily="18" charset="0"/>
                              </a:rPr>
                              <m:t>1</m:t>
                            </m:r>
                          </m:sub>
                        </m:sSub>
                        <m:r>
                          <a:rPr lang="en-US" altLang="zh-CN" sz="160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zh-CN" altLang="zh-CN" sz="16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altLang="zh-CN" sz="1600">
                                <a:latin typeface="Cambria Math" panose="02040503050406030204" pitchFamily="18" charset="0"/>
                                <a:ea typeface="Times New Roman" panose="02020603050405020304" pitchFamily="18" charset="0"/>
                                <a:cs typeface="Times New Roman" panose="02020603050405020304" pitchFamily="18" charset="0"/>
                              </a:rPr>
                              <m:t>𝑦</m:t>
                            </m:r>
                          </m:e>
                          <m:sub>
                            <m:r>
                              <a:rPr lang="en-US" altLang="zh-CN" sz="1600">
                                <a:latin typeface="Cambria Math" panose="02040503050406030204" pitchFamily="18" charset="0"/>
                                <a:ea typeface="Times New Roman" panose="02020603050405020304" pitchFamily="18" charset="0"/>
                                <a:cs typeface="Times New Roman" panose="02020603050405020304" pitchFamily="18" charset="0"/>
                              </a:rPr>
                              <m:t>2</m:t>
                            </m:r>
                          </m:sub>
                        </m:sSub>
                        <m:r>
                          <a:rPr lang="en-US" altLang="zh-CN" sz="160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zh-CN" altLang="zh-CN" sz="16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altLang="zh-CN" sz="1600">
                                <a:latin typeface="Cambria Math" panose="02040503050406030204" pitchFamily="18" charset="0"/>
                                <a:ea typeface="Times New Roman" panose="02020603050405020304" pitchFamily="18" charset="0"/>
                                <a:cs typeface="Times New Roman" panose="02020603050405020304" pitchFamily="18" charset="0"/>
                              </a:rPr>
                              <m:t>𝑦</m:t>
                            </m:r>
                          </m:e>
                          <m:sub>
                            <m:r>
                              <a:rPr lang="en-US" altLang="zh-CN" sz="1600">
                                <a:latin typeface="Cambria Math" panose="02040503050406030204" pitchFamily="18" charset="0"/>
                                <a:ea typeface="Times New Roman" panose="02020603050405020304" pitchFamily="18" charset="0"/>
                                <a:cs typeface="Times New Roman" panose="02020603050405020304" pitchFamily="18" charset="0"/>
                              </a:rPr>
                              <m:t>3</m:t>
                            </m:r>
                          </m:sub>
                        </m:sSub>
                        <m:r>
                          <a:rPr lang="en-US" altLang="zh-CN" sz="160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zh-CN" altLang="zh-CN" sz="16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altLang="zh-CN" sz="1600">
                                <a:latin typeface="Cambria Math" panose="02040503050406030204" pitchFamily="18" charset="0"/>
                                <a:ea typeface="Times New Roman" panose="02020603050405020304" pitchFamily="18" charset="0"/>
                                <a:cs typeface="Times New Roman" panose="02020603050405020304" pitchFamily="18" charset="0"/>
                              </a:rPr>
                              <m:t>𝑦</m:t>
                            </m:r>
                          </m:e>
                          <m:sub>
                            <m:r>
                              <a:rPr lang="en-US" altLang="zh-CN" sz="1600">
                                <a:latin typeface="Cambria Math" panose="02040503050406030204" pitchFamily="18" charset="0"/>
                                <a:ea typeface="Times New Roman" panose="02020603050405020304" pitchFamily="18" charset="0"/>
                                <a:cs typeface="Times New Roman" panose="02020603050405020304" pitchFamily="18" charset="0"/>
                              </a:rPr>
                              <m:t>𝑛</m:t>
                            </m:r>
                          </m:sub>
                        </m:sSub>
                      </m:e>
                    </m:d>
                  </m:oMath>
                </a14:m>
                <a:r>
                  <a:rPr lang="en-US" altLang="zh-CN" sz="1600" dirty="0">
                    <a:latin typeface="Microsoft YaHei" panose="020B0503020204020204" pitchFamily="34" charset="-122"/>
                    <a:ea typeface="Microsoft YaHei" panose="020B0503020204020204" pitchFamily="34" charset="-122"/>
                    <a:cs typeface="Times New Roman" panose="02020603050405020304" pitchFamily="18" charset="0"/>
                  </a:rPr>
                  <a:t>, the DTW distance between them is calculated as</a:t>
                </a:r>
                <a:r>
                  <a:rPr lang="zh-CN" altLang="en-US" sz="1600" dirty="0">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1600" dirty="0">
                    <a:latin typeface="Microsoft YaHei" panose="020B0503020204020204" pitchFamily="34" charset="-122"/>
                    <a:ea typeface="Microsoft YaHei" panose="020B0503020204020204" pitchFamily="34" charset="-122"/>
                    <a:cs typeface="Times New Roman" panose="02020603050405020304" pitchFamily="18" charset="0"/>
                  </a:rPr>
                  <a:t>formula (1) :</a:t>
                </a:r>
                <a:endParaRPr lang="zh-CN" altLang="zh-CN" sz="1600" dirty="0">
                  <a:latin typeface="Microsoft YaHei" panose="020B0503020204020204" pitchFamily="34" charset="-122"/>
                  <a:ea typeface="Microsoft YaHei" panose="020B0503020204020204" pitchFamily="34" charset="-122"/>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679B992F-EEED-5F41-87DC-91FC59A41975}"/>
                  </a:ext>
                </a:extLst>
              </p:cNvPr>
              <p:cNvSpPr txBox="1">
                <a:spLocks noRot="1" noChangeAspect="1" noMove="1" noResize="1" noEditPoints="1" noAdjustHandles="1" noChangeArrowheads="1" noChangeShapeType="1" noTextEdit="1"/>
              </p:cNvSpPr>
              <p:nvPr/>
            </p:nvSpPr>
            <p:spPr>
              <a:xfrm>
                <a:off x="822340" y="4446493"/>
                <a:ext cx="7877021" cy="787460"/>
              </a:xfrm>
              <a:prstGeom prst="rect">
                <a:avLst/>
              </a:prstGeom>
              <a:blipFill>
                <a:blip r:embed="rId3"/>
                <a:stretch>
                  <a:fillRect l="-322" r="-483"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34A4553D-D7EF-8941-A59E-C000CBD9125B}"/>
                  </a:ext>
                </a:extLst>
              </p:cNvPr>
              <p:cNvSpPr txBox="1"/>
              <p:nvPr/>
            </p:nvSpPr>
            <p:spPr>
              <a:xfrm>
                <a:off x="1383545" y="5228624"/>
                <a:ext cx="6726064" cy="593432"/>
              </a:xfrm>
              <a:prstGeom prst="rect">
                <a:avLst/>
              </a:prstGeom>
              <a:noFill/>
            </p:spPr>
            <p:txBody>
              <a:bodyPr wrap="square">
                <a:spAutoFit/>
              </a:bodyPr>
              <a:lstStyle/>
              <a:p>
                <a14:m>
                  <m:oMath xmlns:m="http://schemas.openxmlformats.org/officeDocument/2006/math">
                    <m:r>
                      <a:rPr lang="en-US" altLang="zh-CN" sz="1600" i="1">
                        <a:latin typeface="Cambria Math" panose="02040503050406030204" pitchFamily="18" charset="0"/>
                        <a:ea typeface="宋体" panose="02010600030101010101" pitchFamily="2" charset="-122"/>
                        <a:cs typeface="Times New Roman (正文 CS 字体)"/>
                      </a:rPr>
                      <m:t>𝐷</m:t>
                    </m:r>
                    <m:d>
                      <m:dPr>
                        <m:ctrlPr>
                          <a:rPr lang="zh-CN"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宋体" panose="02010600030101010101" pitchFamily="2" charset="-122"/>
                            <a:cs typeface="Times New Roman (正文 CS 字体)"/>
                          </a:rPr>
                          <m:t>𝑋</m:t>
                        </m:r>
                        <m:r>
                          <a:rPr lang="en-US" altLang="zh-CN" sz="1600" i="1">
                            <a:latin typeface="Cambria Math" panose="02040503050406030204" pitchFamily="18" charset="0"/>
                            <a:ea typeface="宋体" panose="02010600030101010101" pitchFamily="2" charset="-122"/>
                            <a:cs typeface="Times New Roman (正文 CS 字体)"/>
                          </a:rPr>
                          <m:t>,</m:t>
                        </m:r>
                        <m:r>
                          <a:rPr lang="en-US" altLang="zh-CN" sz="1600" i="1">
                            <a:latin typeface="Cambria Math" panose="02040503050406030204" pitchFamily="18" charset="0"/>
                            <a:ea typeface="宋体" panose="02010600030101010101" pitchFamily="2" charset="-122"/>
                            <a:cs typeface="Times New Roman (正文 CS 字体)"/>
                          </a:rPr>
                          <m:t>𝑌</m:t>
                        </m:r>
                      </m:e>
                    </m:d>
                    <m:r>
                      <a:rPr lang="en-US" altLang="zh-CN" sz="1600" i="1">
                        <a:latin typeface="Cambria Math" panose="02040503050406030204" pitchFamily="18" charset="0"/>
                        <a:ea typeface="宋体" panose="02010600030101010101" pitchFamily="2" charset="-122"/>
                        <a:cs typeface="Times New Roman (正文 CS 字体)"/>
                      </a:rPr>
                      <m:t>=</m:t>
                    </m:r>
                    <m:f>
                      <m:fPr>
                        <m:type m:val="noBar"/>
                        <m:ctrlPr>
                          <a:rPr lang="zh-CN" altLang="zh-CN" sz="1600" i="1">
                            <a:latin typeface="Cambria Math" panose="02040503050406030204" pitchFamily="18" charset="0"/>
                            <a:ea typeface="Cambria Math" panose="02040503050406030204" pitchFamily="18" charset="0"/>
                          </a:rPr>
                        </m:ctrlPr>
                      </m:fPr>
                      <m:num>
                        <m:r>
                          <a:rPr lang="en-US" altLang="zh-CN" sz="1600" i="1">
                            <a:latin typeface="Cambria Math" panose="02040503050406030204" pitchFamily="18" charset="0"/>
                            <a:ea typeface="宋体" panose="02010600030101010101" pitchFamily="2" charset="-122"/>
                            <a:cs typeface="Times New Roman (正文 CS 字体)"/>
                          </a:rPr>
                          <m:t>𝑎𝑟𝑔𝑚𝑖𝑛</m:t>
                        </m:r>
                      </m:num>
                      <m:den>
                        <m:r>
                          <a:rPr lang="en-US" altLang="zh-CN" sz="1600" i="1">
                            <a:latin typeface="Cambria Math" panose="02040503050406030204" pitchFamily="18" charset="0"/>
                            <a:ea typeface="宋体" panose="02010600030101010101" pitchFamily="2" charset="-122"/>
                            <a:cs typeface="Times New Roman (正文 CS 字体)"/>
                          </a:rPr>
                          <m:t>𝑊</m:t>
                        </m:r>
                        <m:r>
                          <a:rPr lang="en-US" altLang="zh-CN" sz="1600" i="1">
                            <a:latin typeface="Cambria Math" panose="02040503050406030204" pitchFamily="18" charset="0"/>
                            <a:ea typeface="宋体" panose="02010600030101010101" pitchFamily="2" charset="-122"/>
                            <a:cs typeface="Times New Roman (正文 CS 字体)"/>
                          </a:rPr>
                          <m:t>=</m:t>
                        </m:r>
                        <m:sSub>
                          <m:sSubPr>
                            <m:ctrlPr>
                              <a:rPr lang="zh-CN"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宋体" panose="02010600030101010101" pitchFamily="2" charset="-122"/>
                                <a:cs typeface="Times New Roman (正文 CS 字体)"/>
                              </a:rPr>
                              <m:t>𝑤</m:t>
                            </m:r>
                          </m:e>
                          <m:sub>
                            <m:r>
                              <a:rPr lang="en-US" altLang="zh-CN" sz="1600" i="1">
                                <a:latin typeface="Cambria Math" panose="02040503050406030204" pitchFamily="18" charset="0"/>
                                <a:ea typeface="宋体" panose="02010600030101010101" pitchFamily="2" charset="-122"/>
                                <a:cs typeface="Times New Roman (正文 CS 字体)"/>
                              </a:rPr>
                              <m:t>1</m:t>
                            </m:r>
                          </m:sub>
                        </m:sSub>
                        <m:r>
                          <a:rPr lang="en-US" altLang="zh-CN" sz="1600" i="1">
                            <a:latin typeface="Cambria Math" panose="02040503050406030204" pitchFamily="18" charset="0"/>
                            <a:ea typeface="宋体" panose="02010600030101010101" pitchFamily="2" charset="-122"/>
                            <a:cs typeface="Times New Roman (正文 CS 字体)"/>
                          </a:rPr>
                          <m:t>,…,</m:t>
                        </m:r>
                        <m:sSub>
                          <m:sSubPr>
                            <m:ctrlPr>
                              <a:rPr lang="zh-CN"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宋体" panose="02010600030101010101" pitchFamily="2" charset="-122"/>
                                <a:cs typeface="Times New Roman (正文 CS 字体)"/>
                              </a:rPr>
                              <m:t>𝑤</m:t>
                            </m:r>
                          </m:e>
                          <m:sub>
                            <m:r>
                              <a:rPr lang="en-US" altLang="zh-CN" sz="1600" i="1">
                                <a:latin typeface="Cambria Math" panose="02040503050406030204" pitchFamily="18" charset="0"/>
                                <a:ea typeface="宋体" panose="02010600030101010101" pitchFamily="2" charset="-122"/>
                                <a:cs typeface="Times New Roman (正文 CS 字体)"/>
                              </a:rPr>
                              <m:t>𝑘</m:t>
                            </m:r>
                          </m:sub>
                        </m:sSub>
                        <m:r>
                          <a:rPr lang="en-US" altLang="zh-CN" sz="1600" i="1">
                            <a:latin typeface="Cambria Math" panose="02040503050406030204" pitchFamily="18" charset="0"/>
                            <a:ea typeface="宋体" panose="02010600030101010101" pitchFamily="2" charset="-122"/>
                            <a:cs typeface="Times New Roman (正文 CS 字体)"/>
                          </a:rPr>
                          <m:t>…,</m:t>
                        </m:r>
                        <m:sSub>
                          <m:sSubPr>
                            <m:ctrlPr>
                              <a:rPr lang="zh-CN"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宋体" panose="02010600030101010101" pitchFamily="2" charset="-122"/>
                                <a:cs typeface="Times New Roman (正文 CS 字体)"/>
                              </a:rPr>
                              <m:t>𝑤</m:t>
                            </m:r>
                          </m:e>
                          <m:sub>
                            <m:r>
                              <a:rPr lang="en-US" altLang="zh-CN" sz="1600" i="1">
                                <a:latin typeface="Cambria Math" panose="02040503050406030204" pitchFamily="18" charset="0"/>
                                <a:ea typeface="宋体" panose="02010600030101010101" pitchFamily="2" charset="-122"/>
                                <a:cs typeface="Times New Roman (正文 CS 字体)"/>
                              </a:rPr>
                              <m:t>𝐾</m:t>
                            </m:r>
                          </m:sub>
                        </m:sSub>
                      </m:den>
                    </m:f>
                    <m:rad>
                      <m:radPr>
                        <m:degHide m:val="on"/>
                        <m:ctrlPr>
                          <a:rPr lang="zh-CN" altLang="zh-CN" sz="1600" i="1">
                            <a:latin typeface="Cambria Math" panose="02040503050406030204" pitchFamily="18" charset="0"/>
                            <a:ea typeface="Cambria Math" panose="02040503050406030204" pitchFamily="18" charset="0"/>
                          </a:rPr>
                        </m:ctrlPr>
                      </m:radPr>
                      <m:deg/>
                      <m:e>
                        <m:nary>
                          <m:naryPr>
                            <m:chr m:val="∑"/>
                            <m:limLoc m:val="undOvr"/>
                            <m:ctrlPr>
                              <a:rPr lang="zh-CN" altLang="zh-CN" sz="1600" i="1">
                                <a:latin typeface="Cambria Math" panose="02040503050406030204" pitchFamily="18" charset="0"/>
                                <a:ea typeface="Cambria Math" panose="02040503050406030204" pitchFamily="18" charset="0"/>
                              </a:rPr>
                            </m:ctrlPr>
                          </m:naryPr>
                          <m:sub>
                            <m:r>
                              <a:rPr lang="en-US" altLang="zh-CN" sz="1600" i="1">
                                <a:latin typeface="Cambria Math" panose="02040503050406030204" pitchFamily="18" charset="0"/>
                                <a:ea typeface="宋体" panose="02010600030101010101" pitchFamily="2" charset="-122"/>
                                <a:cs typeface="Times New Roman (正文 CS 字体)"/>
                              </a:rPr>
                              <m:t>𝑘</m:t>
                            </m:r>
                            <m:r>
                              <a:rPr lang="en-US" altLang="zh-CN" sz="1600" i="1">
                                <a:latin typeface="Cambria Math" panose="02040503050406030204" pitchFamily="18" charset="0"/>
                                <a:ea typeface="宋体" panose="02010600030101010101" pitchFamily="2" charset="-122"/>
                                <a:cs typeface="Times New Roman (正文 CS 字体)"/>
                              </a:rPr>
                              <m:t>=1,</m:t>
                            </m:r>
                            <m:sSub>
                              <m:sSubPr>
                                <m:ctrlPr>
                                  <a:rPr lang="zh-CN"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宋体" panose="02010600030101010101" pitchFamily="2" charset="-122"/>
                                    <a:cs typeface="Times New Roman (正文 CS 字体)"/>
                                  </a:rPr>
                                  <m:t>𝑤</m:t>
                                </m:r>
                              </m:e>
                              <m:sub>
                                <m:r>
                                  <a:rPr lang="en-US" altLang="zh-CN" sz="1600" i="1">
                                    <a:latin typeface="Cambria Math" panose="02040503050406030204" pitchFamily="18" charset="0"/>
                                    <a:ea typeface="宋体" panose="02010600030101010101" pitchFamily="2" charset="-122"/>
                                    <a:cs typeface="Times New Roman (正文 CS 字体)"/>
                                  </a:rPr>
                                  <m:t>𝑘</m:t>
                                </m:r>
                              </m:sub>
                            </m:sSub>
                            <m:r>
                              <a:rPr lang="en-US" altLang="zh-CN" sz="1600" i="1">
                                <a:latin typeface="Cambria Math" panose="02040503050406030204" pitchFamily="18" charset="0"/>
                                <a:ea typeface="宋体" panose="02010600030101010101" pitchFamily="2" charset="-122"/>
                                <a:cs typeface="Times New Roman (正文 CS 字体)"/>
                              </a:rPr>
                              <m:t>=(</m:t>
                            </m:r>
                            <m:r>
                              <a:rPr lang="en-US" altLang="zh-CN" sz="1600" i="1">
                                <a:latin typeface="Cambria Math" panose="02040503050406030204" pitchFamily="18" charset="0"/>
                                <a:ea typeface="宋体" panose="02010600030101010101" pitchFamily="2" charset="-122"/>
                                <a:cs typeface="Times New Roman (正文 CS 字体)"/>
                              </a:rPr>
                              <m:t>𝑖</m:t>
                            </m:r>
                            <m:r>
                              <a:rPr lang="en-US" altLang="zh-CN" sz="1600" i="1">
                                <a:latin typeface="Cambria Math" panose="02040503050406030204" pitchFamily="18" charset="0"/>
                                <a:ea typeface="宋体" panose="02010600030101010101" pitchFamily="2" charset="-122"/>
                                <a:cs typeface="Times New Roman (正文 CS 字体)"/>
                              </a:rPr>
                              <m:t>,</m:t>
                            </m:r>
                            <m:r>
                              <a:rPr lang="en-US" altLang="zh-CN" sz="1600" i="1">
                                <a:latin typeface="Cambria Math" panose="02040503050406030204" pitchFamily="18" charset="0"/>
                                <a:ea typeface="宋体" panose="02010600030101010101" pitchFamily="2" charset="-122"/>
                                <a:cs typeface="Times New Roman (正文 CS 字体)"/>
                              </a:rPr>
                              <m:t>𝑗</m:t>
                            </m:r>
                            <m:r>
                              <a:rPr lang="en-US" altLang="zh-CN" sz="1600" i="1">
                                <a:latin typeface="Cambria Math" panose="02040503050406030204" pitchFamily="18" charset="0"/>
                                <a:ea typeface="宋体" panose="02010600030101010101" pitchFamily="2" charset="-122"/>
                                <a:cs typeface="Times New Roman (正文 CS 字体)"/>
                              </a:rPr>
                              <m:t>)</m:t>
                            </m:r>
                          </m:sub>
                          <m:sup>
                            <m:r>
                              <a:rPr lang="en-US" altLang="zh-CN" sz="1600" i="1">
                                <a:latin typeface="Cambria Math" panose="02040503050406030204" pitchFamily="18" charset="0"/>
                                <a:ea typeface="宋体" panose="02010600030101010101" pitchFamily="2" charset="-122"/>
                                <a:cs typeface="Times New Roman (正文 CS 字体)"/>
                              </a:rPr>
                              <m:t>𝐾</m:t>
                            </m:r>
                          </m:sup>
                          <m:e>
                            <m:sSup>
                              <m:sSupPr>
                                <m:ctrlPr>
                                  <a:rPr lang="zh-CN" altLang="zh-CN" sz="1600" i="1">
                                    <a:latin typeface="Cambria Math" panose="02040503050406030204" pitchFamily="18" charset="0"/>
                                    <a:ea typeface="Cambria Math" panose="02040503050406030204" pitchFamily="18" charset="0"/>
                                  </a:rPr>
                                </m:ctrlPr>
                              </m:sSupPr>
                              <m:e>
                                <m:r>
                                  <a:rPr lang="en-US" altLang="zh-CN" sz="1600" i="1">
                                    <a:latin typeface="Cambria Math" panose="02040503050406030204" pitchFamily="18" charset="0"/>
                                    <a:ea typeface="宋体" panose="02010600030101010101" pitchFamily="2" charset="-122"/>
                                    <a:cs typeface="Times New Roman (正文 CS 字体)"/>
                                  </a:rPr>
                                  <m:t>(</m:t>
                                </m:r>
                                <m:sSub>
                                  <m:sSubPr>
                                    <m:ctrlPr>
                                      <a:rPr lang="zh-CN"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宋体" panose="02010600030101010101" pitchFamily="2" charset="-122"/>
                                        <a:cs typeface="Times New Roman (正文 CS 字体)"/>
                                      </a:rPr>
                                      <m:t>𝑥</m:t>
                                    </m:r>
                                  </m:e>
                                  <m:sub>
                                    <m:r>
                                      <a:rPr lang="en-US" altLang="zh-CN" sz="1600" i="1">
                                        <a:latin typeface="Cambria Math" panose="02040503050406030204" pitchFamily="18" charset="0"/>
                                        <a:ea typeface="宋体" panose="02010600030101010101" pitchFamily="2" charset="-122"/>
                                        <a:cs typeface="Times New Roman (正文 CS 字体)"/>
                                      </a:rPr>
                                      <m:t>𝑖</m:t>
                                    </m:r>
                                  </m:sub>
                                </m:sSub>
                                <m:r>
                                  <a:rPr lang="en-US" altLang="zh-CN" sz="1600" i="1">
                                    <a:latin typeface="Cambria Math" panose="02040503050406030204" pitchFamily="18" charset="0"/>
                                    <a:ea typeface="宋体" panose="02010600030101010101" pitchFamily="2" charset="-122"/>
                                    <a:cs typeface="Times New Roman (正文 CS 字体)"/>
                                  </a:rPr>
                                  <m:t>−</m:t>
                                </m:r>
                                <m:sSub>
                                  <m:sSubPr>
                                    <m:ctrlPr>
                                      <a:rPr lang="zh-CN"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宋体" panose="02010600030101010101" pitchFamily="2" charset="-122"/>
                                        <a:cs typeface="Times New Roman (正文 CS 字体)"/>
                                      </a:rPr>
                                      <m:t>𝑦</m:t>
                                    </m:r>
                                  </m:e>
                                  <m:sub>
                                    <m:r>
                                      <a:rPr lang="en-US" altLang="zh-CN" sz="1600" i="1">
                                        <a:latin typeface="Cambria Math" panose="02040503050406030204" pitchFamily="18" charset="0"/>
                                        <a:ea typeface="宋体" panose="02010600030101010101" pitchFamily="2" charset="-122"/>
                                        <a:cs typeface="Times New Roman (正文 CS 字体)"/>
                                      </a:rPr>
                                      <m:t>𝑗</m:t>
                                    </m:r>
                                  </m:sub>
                                </m:sSub>
                                <m:r>
                                  <a:rPr lang="en-US" altLang="zh-CN" sz="1600" i="1">
                                    <a:latin typeface="Cambria Math" panose="02040503050406030204" pitchFamily="18" charset="0"/>
                                    <a:ea typeface="宋体" panose="02010600030101010101" pitchFamily="2" charset="-122"/>
                                    <a:cs typeface="Times New Roman (正文 CS 字体)"/>
                                  </a:rPr>
                                  <m:t>)</m:t>
                                </m:r>
                              </m:e>
                              <m:sup>
                                <m:r>
                                  <a:rPr lang="en-US" altLang="zh-CN" sz="1600" i="1">
                                    <a:latin typeface="Cambria Math" panose="02040503050406030204" pitchFamily="18" charset="0"/>
                                    <a:ea typeface="宋体" panose="02010600030101010101" pitchFamily="2" charset="-122"/>
                                    <a:cs typeface="Times New Roman (正文 CS 字体)"/>
                                  </a:rPr>
                                  <m:t>2</m:t>
                                </m:r>
                              </m:sup>
                            </m:sSup>
                          </m:e>
                        </m:nary>
                      </m:e>
                    </m:rad>
                    <m:r>
                      <a:rPr lang="en-US" altLang="zh-CN" sz="1600" i="1">
                        <a:latin typeface="Cambria Math" panose="02040503050406030204" pitchFamily="18" charset="0"/>
                        <a:ea typeface="宋体" panose="02010600030101010101" pitchFamily="2" charset="-122"/>
                        <a:cs typeface="Times New Roman (正文 CS 字体)"/>
                      </a:rPr>
                      <m:t>,</m:t>
                    </m:r>
                    <m:r>
                      <a:rPr lang="en-US" altLang="zh-CN" sz="1600" i="1">
                        <a:latin typeface="Cambria Math" panose="02040503050406030204" pitchFamily="18" charset="0"/>
                        <a:ea typeface="宋体" panose="02010600030101010101" pitchFamily="2" charset="-122"/>
                        <a:cs typeface="Times New Roman (正文 CS 字体)"/>
                      </a:rPr>
                      <m:t>𝑖</m:t>
                    </m:r>
                    <m:r>
                      <a:rPr lang="en-US" altLang="zh-CN" sz="1600" i="1">
                        <a:latin typeface="Cambria Math" panose="02040503050406030204" pitchFamily="18" charset="0"/>
                        <a:ea typeface="宋体" panose="02010600030101010101" pitchFamily="2" charset="-122"/>
                        <a:cs typeface="Times New Roman (正文 CS 字体)"/>
                      </a:rPr>
                      <m:t>∈</m:t>
                    </m:r>
                    <m:d>
                      <m:dPr>
                        <m:ctrlPr>
                          <a:rPr lang="zh-CN"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宋体" panose="02010600030101010101" pitchFamily="2" charset="-122"/>
                            <a:cs typeface="Times New Roman (正文 CS 字体)"/>
                          </a:rPr>
                          <m:t>1,</m:t>
                        </m:r>
                        <m:r>
                          <a:rPr lang="en-US" altLang="zh-CN" sz="1600" i="1">
                            <a:latin typeface="Cambria Math" panose="02040503050406030204" pitchFamily="18" charset="0"/>
                            <a:ea typeface="宋体" panose="02010600030101010101" pitchFamily="2" charset="-122"/>
                            <a:cs typeface="Times New Roman (正文 CS 字体)"/>
                          </a:rPr>
                          <m:t>𝑚</m:t>
                        </m:r>
                      </m:e>
                    </m:d>
                    <m:r>
                      <a:rPr lang="en-US" altLang="zh-CN" sz="1600" i="1">
                        <a:latin typeface="Cambria Math" panose="02040503050406030204" pitchFamily="18" charset="0"/>
                        <a:ea typeface="宋体" panose="02010600030101010101" pitchFamily="2" charset="-122"/>
                        <a:cs typeface="Times New Roman (正文 CS 字体)"/>
                      </a:rPr>
                      <m:t>,</m:t>
                    </m:r>
                    <m:r>
                      <a:rPr lang="en-US" altLang="zh-CN" sz="1600" i="1">
                        <a:latin typeface="Cambria Math" panose="02040503050406030204" pitchFamily="18" charset="0"/>
                        <a:ea typeface="宋体" panose="02010600030101010101" pitchFamily="2" charset="-122"/>
                        <a:cs typeface="Times New Roman (正文 CS 字体)"/>
                      </a:rPr>
                      <m:t>𝑗</m:t>
                    </m:r>
                    <m:r>
                      <a:rPr lang="en-US" altLang="zh-CN" sz="1600" i="1">
                        <a:latin typeface="Cambria Math" panose="02040503050406030204" pitchFamily="18" charset="0"/>
                        <a:ea typeface="宋体" panose="02010600030101010101" pitchFamily="2" charset="-122"/>
                        <a:cs typeface="Times New Roman (正文 CS 字体)"/>
                      </a:rPr>
                      <m:t>∈(1,</m:t>
                    </m:r>
                    <m:r>
                      <a:rPr lang="en-US" altLang="zh-CN" sz="1600" i="1">
                        <a:latin typeface="Cambria Math" panose="02040503050406030204" pitchFamily="18" charset="0"/>
                        <a:ea typeface="宋体" panose="02010600030101010101" pitchFamily="2" charset="-122"/>
                        <a:cs typeface="Times New Roman (正文 CS 字体)"/>
                      </a:rPr>
                      <m:t>𝑛</m:t>
                    </m:r>
                    <m:r>
                      <a:rPr lang="en-US" altLang="zh-CN" sz="1600" i="1">
                        <a:latin typeface="Cambria Math" panose="02040503050406030204" pitchFamily="18" charset="0"/>
                        <a:ea typeface="宋体" panose="02010600030101010101" pitchFamily="2" charset="-122"/>
                        <a:cs typeface="Times New Roman (正文 CS 字体)"/>
                      </a:rPr>
                      <m:t>)</m:t>
                    </m:r>
                  </m:oMath>
                </a14:m>
                <a:r>
                  <a:rPr lang="en-US" altLang="zh-CN" sz="1600" dirty="0">
                    <a:latin typeface="Microsoft YaHei" panose="020B0503020204020204" pitchFamily="34" charset="-122"/>
                    <a:ea typeface="Microsoft YaHei" panose="020B0503020204020204" pitchFamily="34" charset="-122"/>
                    <a:cs typeface="Times New Roman (正文 CS 字体)"/>
                  </a:rPr>
                  <a:t> </a:t>
                </a:r>
                <a:r>
                  <a:rPr lang="zh-CN" altLang="en-US" sz="1600" dirty="0">
                    <a:latin typeface="Microsoft YaHei" panose="020B0503020204020204" pitchFamily="34" charset="-122"/>
                    <a:ea typeface="Microsoft YaHei" panose="020B0503020204020204" pitchFamily="34" charset="-122"/>
                    <a:cs typeface="Times New Roman (正文 CS 字体)"/>
                  </a:rPr>
                  <a:t>  </a:t>
                </a:r>
                <a:r>
                  <a:rPr lang="en-US" altLang="zh-CN" sz="1600" dirty="0">
                    <a:latin typeface="Microsoft YaHei" panose="020B0503020204020204" pitchFamily="34" charset="-122"/>
                    <a:ea typeface="Microsoft YaHei" panose="020B0503020204020204" pitchFamily="34" charset="-122"/>
                    <a:cs typeface="Times New Roman (正文 CS 字体)"/>
                  </a:rPr>
                  <a:t>(1)</a:t>
                </a:r>
                <a:endParaRPr lang="zh-CN" altLang="en-US" sz="1600" dirty="0">
                  <a:latin typeface="Microsoft YaHei" panose="020B0503020204020204" pitchFamily="34" charset="-122"/>
                  <a:ea typeface="Microsoft YaHei" panose="020B0503020204020204" pitchFamily="34" charset="-122"/>
                </a:endParaRPr>
              </a:p>
            </p:txBody>
          </p:sp>
        </mc:Choice>
        <mc:Fallback xmlns="">
          <p:sp>
            <p:nvSpPr>
              <p:cNvPr id="10" name="文本框 9">
                <a:extLst>
                  <a:ext uri="{FF2B5EF4-FFF2-40B4-BE49-F238E27FC236}">
                    <a16:creationId xmlns:a16="http://schemas.microsoft.com/office/drawing/2014/main" id="{34A4553D-D7EF-8941-A59E-C000CBD9125B}"/>
                  </a:ext>
                </a:extLst>
              </p:cNvPr>
              <p:cNvSpPr txBox="1">
                <a:spLocks noRot="1" noChangeAspect="1" noMove="1" noResize="1" noEditPoints="1" noAdjustHandles="1" noChangeArrowheads="1" noChangeShapeType="1" noTextEdit="1"/>
              </p:cNvSpPr>
              <p:nvPr/>
            </p:nvSpPr>
            <p:spPr>
              <a:xfrm>
                <a:off x="1383545" y="5228624"/>
                <a:ext cx="6726064" cy="593432"/>
              </a:xfrm>
              <a:prstGeom prst="rect">
                <a:avLst/>
              </a:prstGeom>
              <a:blipFill>
                <a:blip r:embed="rId4"/>
                <a:stretch>
                  <a:fillRect t="-41667" b="-79167"/>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9825DFCE-E68C-8A48-BB2A-E1B9D7DDCB9C}"/>
              </a:ext>
            </a:extLst>
          </p:cNvPr>
          <p:cNvSpPr txBox="1"/>
          <p:nvPr/>
        </p:nvSpPr>
        <p:spPr>
          <a:xfrm>
            <a:off x="649474" y="5816726"/>
            <a:ext cx="8222754" cy="704616"/>
          </a:xfrm>
          <a:prstGeom prst="rect">
            <a:avLst/>
          </a:prstGeom>
          <a:noFill/>
        </p:spPr>
        <p:txBody>
          <a:bodyPr wrap="square">
            <a:spAutoFit/>
          </a:bodyPr>
          <a:lstStyle/>
          <a:p>
            <a:pPr>
              <a:lnSpc>
                <a:spcPct val="150000"/>
              </a:lnSpc>
            </a:pPr>
            <a:r>
              <a:rPr lang="en-US" altLang="zh-CN" sz="1400" kern="100" dirty="0">
                <a:latin typeface="Microsoft YaHei" panose="020B0503020204020204" pitchFamily="34" charset="-122"/>
                <a:ea typeface="Microsoft YaHei" panose="020B0503020204020204" pitchFamily="34" charset="-122"/>
                <a:cs typeface="Times New Roman (正文 CS 字体)"/>
              </a:rPr>
              <a:t>Where, 𝑤_𝑘=(𝑖,𝑗) represents that the </a:t>
            </a:r>
            <a:r>
              <a:rPr lang="en-US" altLang="zh-CN" sz="1400" kern="100" dirty="0" err="1">
                <a:latin typeface="Microsoft YaHei" panose="020B0503020204020204" pitchFamily="34" charset="-122"/>
                <a:ea typeface="Microsoft YaHei" panose="020B0503020204020204" pitchFamily="34" charset="-122"/>
                <a:cs typeface="Times New Roman (正文 CS 字体)"/>
              </a:rPr>
              <a:t>ith</a:t>
            </a:r>
            <a:r>
              <a:rPr lang="en-US" altLang="zh-CN" sz="1400" kern="100" dirty="0">
                <a:latin typeface="Microsoft YaHei" panose="020B0503020204020204" pitchFamily="34" charset="-122"/>
                <a:ea typeface="Microsoft YaHei" panose="020B0503020204020204" pitchFamily="34" charset="-122"/>
                <a:cs typeface="Times New Roman (正文 CS 字体)"/>
              </a:rPr>
              <a:t> data point of 𝑋 and the </a:t>
            </a:r>
            <a:r>
              <a:rPr lang="en-US" altLang="zh-CN" sz="1400" kern="100" dirty="0" err="1">
                <a:latin typeface="Microsoft YaHei" panose="020B0503020204020204" pitchFamily="34" charset="-122"/>
                <a:ea typeface="Microsoft YaHei" panose="020B0503020204020204" pitchFamily="34" charset="-122"/>
                <a:cs typeface="Times New Roman (正文 CS 字体)"/>
              </a:rPr>
              <a:t>jth</a:t>
            </a:r>
            <a:r>
              <a:rPr lang="en-US" altLang="zh-CN" sz="1400" kern="100" dirty="0">
                <a:latin typeface="Microsoft YaHei" panose="020B0503020204020204" pitchFamily="34" charset="-122"/>
                <a:ea typeface="Microsoft YaHei" panose="020B0503020204020204" pitchFamily="34" charset="-122"/>
                <a:cs typeface="Times New Roman (正文 CS 字体)"/>
              </a:rPr>
              <a:t> data point of 𝑌 in the path k are corresponding points, and 𝑊 is the optimal path, which can minimize the value of 𝐷(𝑋,𝑌)</a:t>
            </a:r>
          </a:p>
        </p:txBody>
      </p:sp>
      <p:pic>
        <p:nvPicPr>
          <p:cNvPr id="9" name="图片 8">
            <a:extLst>
              <a:ext uri="{FF2B5EF4-FFF2-40B4-BE49-F238E27FC236}">
                <a16:creationId xmlns:a16="http://schemas.microsoft.com/office/drawing/2014/main" id="{6B154AB5-08DB-AF4F-BB78-89445E02BE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59328" y="435221"/>
            <a:ext cx="1612900" cy="508000"/>
          </a:xfrm>
          <a:prstGeom prst="rect">
            <a:avLst/>
          </a:prstGeom>
        </p:spPr>
      </p:pic>
      <p:sp>
        <p:nvSpPr>
          <p:cNvPr id="11" name="文本框 10">
            <a:extLst>
              <a:ext uri="{FF2B5EF4-FFF2-40B4-BE49-F238E27FC236}">
                <a16:creationId xmlns:a16="http://schemas.microsoft.com/office/drawing/2014/main" id="{D98B2014-592A-0F40-A92C-99D044476437}"/>
              </a:ext>
            </a:extLst>
          </p:cNvPr>
          <p:cNvSpPr txBox="1"/>
          <p:nvPr/>
        </p:nvSpPr>
        <p:spPr>
          <a:xfrm>
            <a:off x="8581764" y="6410739"/>
            <a:ext cx="290464"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8</a:t>
            </a:r>
            <a:endParaRPr kumimoji="1" lang="zh-CN" altLang="en-US" sz="1400" dirty="0">
              <a:latin typeface="Microsoft YaHei" panose="020B0503020204020204" pitchFamily="34" charset="-122"/>
              <a:ea typeface="Microsoft YaHei" panose="020B0503020204020204" pitchFamily="34" charset="-122"/>
            </a:endParaRPr>
          </a:p>
        </p:txBody>
      </p:sp>
      <p:pic>
        <p:nvPicPr>
          <p:cNvPr id="13" name="图片 12">
            <a:extLst>
              <a:ext uri="{FF2B5EF4-FFF2-40B4-BE49-F238E27FC236}">
                <a16:creationId xmlns:a16="http://schemas.microsoft.com/office/drawing/2014/main" id="{AEE4B5EF-618A-2647-929D-78BB5B0E53BB}"/>
              </a:ext>
            </a:extLst>
          </p:cNvPr>
          <p:cNvPicPr>
            <a:picLocks noChangeAspect="1"/>
          </p:cNvPicPr>
          <p:nvPr/>
        </p:nvPicPr>
        <p:blipFill>
          <a:blip r:embed="rId6"/>
          <a:stretch>
            <a:fillRect/>
          </a:stretch>
        </p:blipFill>
        <p:spPr>
          <a:xfrm>
            <a:off x="1422734" y="2199560"/>
            <a:ext cx="6324653" cy="1840263"/>
          </a:xfrm>
          <a:prstGeom prst="rect">
            <a:avLst/>
          </a:prstGeom>
        </p:spPr>
      </p:pic>
      <p:sp>
        <p:nvSpPr>
          <p:cNvPr id="14" name="矩形 13">
            <a:extLst>
              <a:ext uri="{FF2B5EF4-FFF2-40B4-BE49-F238E27FC236}">
                <a16:creationId xmlns:a16="http://schemas.microsoft.com/office/drawing/2014/main" id="{C425D9CC-2816-AC4C-A3C9-4B5B43076E88}"/>
              </a:ext>
            </a:extLst>
          </p:cNvPr>
          <p:cNvSpPr/>
          <p:nvPr/>
        </p:nvSpPr>
        <p:spPr>
          <a:xfrm>
            <a:off x="6257925" y="39756"/>
            <a:ext cx="2886075" cy="9301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5" name="Picture 2">
            <a:extLst>
              <a:ext uri="{FF2B5EF4-FFF2-40B4-BE49-F238E27FC236}">
                <a16:creationId xmlns:a16="http://schemas.microsoft.com/office/drawing/2014/main" id="{234BDA3E-32E1-4B4E-A3B2-B34717DB251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36798" y="529594"/>
            <a:ext cx="2095522" cy="46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图片 15">
            <a:extLst>
              <a:ext uri="{FF2B5EF4-FFF2-40B4-BE49-F238E27FC236}">
                <a16:creationId xmlns:a16="http://schemas.microsoft.com/office/drawing/2014/main" id="{5FB839B4-CB66-0346-B8C5-4CE43AE0FC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08672" y="16460"/>
            <a:ext cx="1485901" cy="468000"/>
          </a:xfrm>
          <a:prstGeom prst="rect">
            <a:avLst/>
          </a:prstGeom>
        </p:spPr>
      </p:pic>
      <p:sp>
        <p:nvSpPr>
          <p:cNvPr id="7" name="标题 6"/>
          <p:cNvSpPr>
            <a:spLocks noGrp="1"/>
          </p:cNvSpPr>
          <p:nvPr>
            <p:ph type="title"/>
          </p:nvPr>
        </p:nvSpPr>
        <p:spPr>
          <a:xfrm>
            <a:off x="929028" y="-279949"/>
            <a:ext cx="6895624" cy="1637790"/>
          </a:xfrm>
        </p:spPr>
        <p:txBody>
          <a:bodyPr>
            <a:normAutofit/>
          </a:bodyPr>
          <a:lstStyle/>
          <a:p>
            <a:r>
              <a:rPr lang="en-US" altLang="zh-CN" sz="2800" dirty="0">
                <a:latin typeface="Microsoft YaHei" panose="020B0503020204020204" pitchFamily="34" charset="-122"/>
                <a:ea typeface="Microsoft YaHei" panose="020B0503020204020204" pitchFamily="34" charset="-122"/>
              </a:rPr>
              <a:t>Graph construction and its matrix representation</a:t>
            </a:r>
            <a:endParaRPr lang="zh-CN" altLang="en-US" sz="32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061645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59FA0553-CDCE-6348-A5EB-57FF5502B56F}"/>
                  </a:ext>
                </a:extLst>
              </p:cNvPr>
              <p:cNvSpPr txBox="1"/>
              <p:nvPr/>
            </p:nvSpPr>
            <p:spPr>
              <a:xfrm>
                <a:off x="374597" y="1180703"/>
                <a:ext cx="8042780" cy="1526123"/>
              </a:xfrm>
              <a:prstGeom prst="rect">
                <a:avLst/>
              </a:prstGeom>
              <a:noFill/>
            </p:spPr>
            <p:txBody>
              <a:bodyPr wrap="square">
                <a:spAutoFit/>
              </a:bodyPr>
              <a:lstStyle/>
              <a:p>
                <a:pPr indent="342884" algn="just">
                  <a:lnSpc>
                    <a:spcPct val="150000"/>
                  </a:lnSpc>
                </a:pPr>
                <a:r>
                  <a:rPr lang="en-US"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rPr>
                  <a:t>In order to reduce the dimensional difference between distances, this study uses the </a:t>
                </a:r>
                <a:r>
                  <a:rPr lang="en-US" altLang="zh-CN" sz="1600" b="1" dirty="0">
                    <a:effectLst/>
                    <a:latin typeface="Microsoft YaHei" panose="020B0503020204020204" pitchFamily="34" charset="-122"/>
                    <a:ea typeface="Microsoft YaHei" panose="020B0503020204020204" pitchFamily="34" charset="-122"/>
                    <a:cs typeface="Times New Roman" panose="02020603050405020304" pitchFamily="18" charset="0"/>
                  </a:rPr>
                  <a:t>local scale Gaussian kernel function </a:t>
                </a:r>
                <a:r>
                  <a:rPr lang="en-US"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rPr>
                  <a:t>to normalize the DTW distances between time series to obtain the similar matrix </a:t>
                </a:r>
                <a14:m>
                  <m:oMath xmlns:m="http://schemas.openxmlformats.org/officeDocument/2006/math">
                    <m:r>
                      <a:rPr lang="en-US" altLang="zh-CN" sz="1600" i="1">
                        <a:effectLst/>
                        <a:latin typeface="Cambria Math" panose="02040503050406030204" pitchFamily="18" charset="0"/>
                        <a:ea typeface="Times New Roman" panose="02020603050405020304" pitchFamily="18" charset="0"/>
                        <a:cs typeface="Times New Roman" panose="02020603050405020304" pitchFamily="18" charset="0"/>
                      </a:rPr>
                      <m:t>𝑊</m:t>
                    </m:r>
                    <m:r>
                      <a:rPr lang="en-US" altLang="zh-CN" sz="16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en-US" altLang="zh-CN" sz="1600" i="1">
                            <a:effectLst/>
                            <a:latin typeface="Cambria Math" panose="02040503050406030204" pitchFamily="18" charset="0"/>
                            <a:ea typeface="Times New Roman" panose="02020603050405020304" pitchFamily="18" charset="0"/>
                            <a:cs typeface="Times New Roman" panose="02020603050405020304" pitchFamily="18" charset="0"/>
                          </a:rPr>
                          <m:t>11</m:t>
                        </m:r>
                      </m:sub>
                    </m:sSub>
                    <m:r>
                      <a:rPr lang="en-US" altLang="zh-CN" sz="16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en-US" altLang="zh-CN" sz="1600" i="1">
                            <a:effectLst/>
                            <a:latin typeface="Cambria Math" panose="02040503050406030204" pitchFamily="18" charset="0"/>
                            <a:ea typeface="Times New Roman" panose="02020603050405020304" pitchFamily="18" charset="0"/>
                            <a:cs typeface="Times New Roman" panose="02020603050405020304" pitchFamily="18" charset="0"/>
                          </a:rPr>
                          <m:t>1</m:t>
                        </m:r>
                        <m:r>
                          <a:rPr lang="en-US" altLang="zh-CN" sz="1600" i="1">
                            <a:effectLst/>
                            <a:latin typeface="Cambria Math" panose="02040503050406030204" pitchFamily="18" charset="0"/>
                            <a:ea typeface="Times New Roman" panose="02020603050405020304" pitchFamily="18" charset="0"/>
                            <a:cs typeface="Times New Roman" panose="02020603050405020304" pitchFamily="18" charset="0"/>
                          </a:rPr>
                          <m:t>𝑛</m:t>
                        </m:r>
                      </m:sub>
                    </m:sSub>
                    <m:r>
                      <a:rPr lang="en-US" altLang="zh-CN" sz="16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en-US" altLang="zh-CN" sz="1600" i="1">
                            <a:effectLst/>
                            <a:latin typeface="Cambria Math" panose="02040503050406030204" pitchFamily="18" charset="0"/>
                            <a:ea typeface="Times New Roman" panose="02020603050405020304" pitchFamily="18" charset="0"/>
                            <a:cs typeface="Times New Roman" panose="02020603050405020304" pitchFamily="18" charset="0"/>
                          </a:rPr>
                          <m:t>𝑚𝑛</m:t>
                        </m:r>
                      </m:sub>
                    </m:sSub>
                    <m:r>
                      <a:rPr lang="en-US" altLang="zh-CN" sz="1600" i="1">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altLang="zh-CN" sz="1600" dirty="0">
                    <a:effectLst/>
                    <a:latin typeface="Microsoft YaHei" panose="020B0503020204020204" pitchFamily="34" charset="-122"/>
                    <a:ea typeface="Microsoft YaHei" panose="020B0503020204020204" pitchFamily="34" charset="-122"/>
                    <a:cs typeface="Times New Roman" panose="02020603050405020304" pitchFamily="18" charset="0"/>
                  </a:rPr>
                  <a:t>, whose calculation process is shown in Formula (2)</a:t>
                </a:r>
                <a:r>
                  <a:rPr lang="zh-CN" altLang="zh-CN" sz="1600" dirty="0">
                    <a:effectLst/>
                    <a:latin typeface="Microsoft YaHei" panose="020B0503020204020204" pitchFamily="34" charset="-122"/>
                    <a:ea typeface="Microsoft YaHei" panose="020B0503020204020204" pitchFamily="34" charset="-122"/>
                  </a:rPr>
                  <a:t> </a:t>
                </a:r>
                <a:endParaRPr lang="en-US" altLang="zh-CN" sz="1600" kern="100" dirty="0">
                  <a:latin typeface="Microsoft YaHei" panose="020B0503020204020204" pitchFamily="34" charset="-122"/>
                  <a:ea typeface="Microsoft YaHei" panose="020B0503020204020204" pitchFamily="34" charset="-122"/>
                  <a:cs typeface="Times New Roman (正文 CS 字体)"/>
                </a:endParaRPr>
              </a:p>
            </p:txBody>
          </p:sp>
        </mc:Choice>
        <mc:Fallback xmlns="">
          <p:sp>
            <p:nvSpPr>
              <p:cNvPr id="4" name="文本框 3">
                <a:extLst>
                  <a:ext uri="{FF2B5EF4-FFF2-40B4-BE49-F238E27FC236}">
                    <a16:creationId xmlns:a16="http://schemas.microsoft.com/office/drawing/2014/main" id="{59FA0553-CDCE-6348-A5EB-57FF5502B56F}"/>
                  </a:ext>
                </a:extLst>
              </p:cNvPr>
              <p:cNvSpPr txBox="1">
                <a:spLocks noRot="1" noChangeAspect="1" noMove="1" noResize="1" noEditPoints="1" noAdjustHandles="1" noChangeArrowheads="1" noChangeShapeType="1" noTextEdit="1"/>
              </p:cNvSpPr>
              <p:nvPr/>
            </p:nvSpPr>
            <p:spPr>
              <a:xfrm>
                <a:off x="374597" y="1180703"/>
                <a:ext cx="8042780" cy="1526123"/>
              </a:xfrm>
              <a:prstGeom prst="rect">
                <a:avLst/>
              </a:prstGeom>
              <a:blipFill>
                <a:blip r:embed="rId3"/>
                <a:stretch>
                  <a:fillRect l="-473" r="-473" b="-41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8ADD19F-0535-5149-93A6-F88A793B8D6D}"/>
                  </a:ext>
                </a:extLst>
              </p:cNvPr>
              <p:cNvSpPr txBox="1"/>
              <p:nvPr/>
            </p:nvSpPr>
            <p:spPr>
              <a:xfrm>
                <a:off x="2088355" y="2618953"/>
                <a:ext cx="4576970" cy="591572"/>
              </a:xfrm>
              <a:prstGeom prst="rect">
                <a:avLst/>
              </a:prstGeom>
              <a:noFill/>
            </p:spPr>
            <p:txBody>
              <a:bodyPr wrap="square">
                <a:spAutoFit/>
              </a:bodyPr>
              <a:lstStyle/>
              <a:p>
                <a:pPr algn="ctr"/>
                <a14:m>
                  <m:oMath xmlns:m="http://schemas.openxmlformats.org/officeDocument/2006/math">
                    <m:sSub>
                      <m:sSubPr>
                        <m:ctrlPr>
                          <a:rPr lang="zh-CN" altLang="en-US" sz="1600" i="1">
                            <a:solidFill>
                              <a:srgbClr val="836967"/>
                            </a:solidFill>
                            <a:latin typeface="Cambria Math" panose="02040503050406030204" pitchFamily="18" charset="0"/>
                          </a:rPr>
                        </m:ctrlPr>
                      </m:sSubPr>
                      <m:e>
                        <m:r>
                          <a:rPr lang="zh-CN" altLang="en-US" sz="1600" i="1">
                            <a:latin typeface="Cambria Math" panose="02040503050406030204" pitchFamily="18" charset="0"/>
                          </a:rPr>
                          <m:t>𝑤</m:t>
                        </m:r>
                      </m:e>
                      <m:sub>
                        <m:r>
                          <a:rPr lang="zh-CN" altLang="en-US" sz="1600" i="1">
                            <a:latin typeface="Cambria Math" panose="02040503050406030204" pitchFamily="18" charset="0"/>
                          </a:rPr>
                          <m:t>𝑥𝑦</m:t>
                        </m:r>
                      </m:sub>
                    </m:sSub>
                    <m:r>
                      <a:rPr lang="zh-CN" altLang="en-US" sz="1600">
                        <a:latin typeface="Cambria Math" panose="02040503050406030204" pitchFamily="18" charset="0"/>
                      </a:rPr>
                      <m:t>=</m:t>
                    </m:r>
                    <m:sSup>
                      <m:sSupPr>
                        <m:ctrlPr>
                          <a:rPr lang="zh-CN" altLang="en-US" sz="1600" i="1">
                            <a:solidFill>
                              <a:srgbClr val="836967"/>
                            </a:solidFill>
                            <a:latin typeface="Cambria Math" panose="02040503050406030204" pitchFamily="18" charset="0"/>
                          </a:rPr>
                        </m:ctrlPr>
                      </m:sSupPr>
                      <m:e>
                        <m:r>
                          <a:rPr lang="zh-CN" altLang="en-US" sz="1600" i="1">
                            <a:latin typeface="Cambria Math" panose="02040503050406030204" pitchFamily="18" charset="0"/>
                          </a:rPr>
                          <m:t>𝑒</m:t>
                        </m:r>
                      </m:e>
                      <m:sup>
                        <m:r>
                          <a:rPr lang="zh-CN" altLang="en-US" sz="1600">
                            <a:latin typeface="Cambria Math" panose="02040503050406030204" pitchFamily="18" charset="0"/>
                          </a:rPr>
                          <m:t>−</m:t>
                        </m:r>
                        <m:f>
                          <m:fPr>
                            <m:ctrlPr>
                              <a:rPr lang="zh-CN" altLang="en-US" sz="1600" i="1">
                                <a:solidFill>
                                  <a:srgbClr val="836967"/>
                                </a:solidFill>
                                <a:latin typeface="Cambria Math" panose="02040503050406030204" pitchFamily="18" charset="0"/>
                              </a:rPr>
                            </m:ctrlPr>
                          </m:fPr>
                          <m:num>
                            <m:sSubSup>
                              <m:sSubSupPr>
                                <m:ctrlPr>
                                  <a:rPr lang="zh-CN" altLang="en-US" sz="1600" i="1">
                                    <a:solidFill>
                                      <a:srgbClr val="836967"/>
                                    </a:solidFill>
                                    <a:latin typeface="Cambria Math" panose="02040503050406030204" pitchFamily="18" charset="0"/>
                                  </a:rPr>
                                </m:ctrlPr>
                              </m:sSubSupPr>
                              <m:e>
                                <m:r>
                                  <a:rPr lang="zh-CN" altLang="en-US" sz="1600" i="1">
                                    <a:latin typeface="Cambria Math" panose="02040503050406030204" pitchFamily="18" charset="0"/>
                                  </a:rPr>
                                  <m:t>𝑑</m:t>
                                </m:r>
                              </m:e>
                              <m:sub>
                                <m:r>
                                  <a:rPr lang="zh-CN" altLang="en-US" sz="1600" i="1">
                                    <a:latin typeface="Cambria Math" panose="02040503050406030204" pitchFamily="18" charset="0"/>
                                  </a:rPr>
                                  <m:t>𝑥𝑦</m:t>
                                </m:r>
                              </m:sub>
                              <m:sup>
                                <m:r>
                                  <a:rPr lang="zh-CN" altLang="en-US" sz="1600">
                                    <a:latin typeface="Cambria Math" panose="02040503050406030204" pitchFamily="18" charset="0"/>
                                  </a:rPr>
                                  <m:t>2</m:t>
                                </m:r>
                              </m:sup>
                            </m:sSubSup>
                          </m:num>
                          <m:den>
                            <m:sSub>
                              <m:sSubPr>
                                <m:ctrlPr>
                                  <a:rPr lang="zh-CN" altLang="en-US" sz="1600" i="1">
                                    <a:solidFill>
                                      <a:srgbClr val="836967"/>
                                    </a:solidFill>
                                    <a:latin typeface="Cambria Math" panose="02040503050406030204" pitchFamily="18" charset="0"/>
                                  </a:rPr>
                                </m:ctrlPr>
                              </m:sSubPr>
                              <m:e>
                                <m:r>
                                  <a:rPr lang="zh-CN" altLang="en-US" sz="1600" i="1">
                                    <a:latin typeface="Cambria Math" panose="02040503050406030204" pitchFamily="18" charset="0"/>
                                  </a:rPr>
                                  <m:t>𝜎</m:t>
                                </m:r>
                              </m:e>
                              <m:sub>
                                <m:r>
                                  <a:rPr lang="zh-CN" altLang="en-US" sz="1600" i="1">
                                    <a:latin typeface="Cambria Math" panose="02040503050406030204" pitchFamily="18" charset="0"/>
                                  </a:rPr>
                                  <m:t>𝑥</m:t>
                                </m:r>
                              </m:sub>
                            </m:sSub>
                            <m:sSub>
                              <m:sSubPr>
                                <m:ctrlPr>
                                  <a:rPr lang="zh-CN" altLang="en-US" sz="1600" i="1">
                                    <a:solidFill>
                                      <a:srgbClr val="836967"/>
                                    </a:solidFill>
                                    <a:latin typeface="Cambria Math" panose="02040503050406030204" pitchFamily="18" charset="0"/>
                                  </a:rPr>
                                </m:ctrlPr>
                              </m:sSubPr>
                              <m:e>
                                <m:r>
                                  <a:rPr lang="zh-CN" altLang="en-US" sz="1600" i="1">
                                    <a:latin typeface="Cambria Math" panose="02040503050406030204" pitchFamily="18" charset="0"/>
                                  </a:rPr>
                                  <m:t>𝜎</m:t>
                                </m:r>
                              </m:e>
                              <m:sub>
                                <m:r>
                                  <a:rPr lang="zh-CN" altLang="en-US" sz="1600" i="1">
                                    <a:latin typeface="Cambria Math" panose="02040503050406030204" pitchFamily="18" charset="0"/>
                                  </a:rPr>
                                  <m:t>𝑦</m:t>
                                </m:r>
                              </m:sub>
                            </m:sSub>
                          </m:den>
                        </m:f>
                      </m:sup>
                    </m:sSup>
                    <m:r>
                      <a:rPr lang="zh-CN" altLang="en-US" sz="1600">
                        <a:latin typeface="Cambria Math" panose="02040503050406030204" pitchFamily="18" charset="0"/>
                      </a:rPr>
                      <m:t>,</m:t>
                    </m:r>
                    <m:sSub>
                      <m:sSubPr>
                        <m:ctrlPr>
                          <a:rPr lang="zh-CN" altLang="en-US" sz="1600" i="1">
                            <a:solidFill>
                              <a:srgbClr val="836967"/>
                            </a:solidFill>
                            <a:latin typeface="Cambria Math" panose="02040503050406030204" pitchFamily="18" charset="0"/>
                          </a:rPr>
                        </m:ctrlPr>
                      </m:sSubPr>
                      <m:e>
                        <m:r>
                          <a:rPr lang="zh-CN" altLang="en-US" sz="1600" i="1">
                            <a:latin typeface="Cambria Math" panose="02040503050406030204" pitchFamily="18" charset="0"/>
                          </a:rPr>
                          <m:t>𝜎</m:t>
                        </m:r>
                      </m:e>
                      <m:sub>
                        <m:r>
                          <a:rPr lang="zh-CN" altLang="en-US" sz="1600" i="1">
                            <a:latin typeface="Cambria Math" panose="02040503050406030204" pitchFamily="18" charset="0"/>
                          </a:rPr>
                          <m:t>𝑥</m:t>
                        </m:r>
                      </m:sub>
                    </m:sSub>
                    <m:r>
                      <a:rPr lang="zh-CN" altLang="en-US" sz="1600">
                        <a:latin typeface="Cambria Math" panose="02040503050406030204" pitchFamily="18" charset="0"/>
                      </a:rPr>
                      <m:t>=</m:t>
                    </m:r>
                    <m:sSub>
                      <m:sSubPr>
                        <m:ctrlPr>
                          <a:rPr lang="zh-CN" altLang="en-US" sz="1600" i="1">
                            <a:solidFill>
                              <a:srgbClr val="836967"/>
                            </a:solidFill>
                            <a:latin typeface="Cambria Math" panose="02040503050406030204" pitchFamily="18" charset="0"/>
                          </a:rPr>
                        </m:ctrlPr>
                      </m:sSubPr>
                      <m:e>
                        <m:r>
                          <a:rPr lang="zh-CN" altLang="en-US" sz="1600" i="1">
                            <a:latin typeface="Cambria Math" panose="02040503050406030204" pitchFamily="18" charset="0"/>
                          </a:rPr>
                          <m:t>𝑑</m:t>
                        </m:r>
                      </m:e>
                      <m:sub>
                        <m:r>
                          <a:rPr lang="zh-CN" altLang="en-US" sz="1600" i="1">
                            <a:latin typeface="Cambria Math" panose="02040503050406030204" pitchFamily="18" charset="0"/>
                          </a:rPr>
                          <m:t>𝑥𝐾</m:t>
                        </m:r>
                      </m:sub>
                    </m:sSub>
                    <m:r>
                      <a:rPr lang="zh-CN" altLang="en-US" sz="1600">
                        <a:latin typeface="Cambria Math" panose="02040503050406030204" pitchFamily="18" charset="0"/>
                      </a:rPr>
                      <m:t>,</m:t>
                    </m:r>
                    <m:sSub>
                      <m:sSubPr>
                        <m:ctrlPr>
                          <a:rPr lang="zh-CN" altLang="en-US" sz="1600" i="1">
                            <a:solidFill>
                              <a:srgbClr val="836967"/>
                            </a:solidFill>
                            <a:latin typeface="Cambria Math" panose="02040503050406030204" pitchFamily="18" charset="0"/>
                          </a:rPr>
                        </m:ctrlPr>
                      </m:sSubPr>
                      <m:e>
                        <m:r>
                          <a:rPr lang="zh-CN" altLang="en-US" sz="1600" i="1">
                            <a:latin typeface="Cambria Math" panose="02040503050406030204" pitchFamily="18" charset="0"/>
                          </a:rPr>
                          <m:t>𝜎</m:t>
                        </m:r>
                      </m:e>
                      <m:sub>
                        <m:r>
                          <a:rPr lang="zh-CN" altLang="en-US" sz="1600" i="1">
                            <a:latin typeface="Cambria Math" panose="02040503050406030204" pitchFamily="18" charset="0"/>
                          </a:rPr>
                          <m:t>𝑦</m:t>
                        </m:r>
                      </m:sub>
                    </m:sSub>
                    <m:r>
                      <a:rPr lang="zh-CN" altLang="en-US" sz="1600">
                        <a:latin typeface="Cambria Math" panose="02040503050406030204" pitchFamily="18" charset="0"/>
                      </a:rPr>
                      <m:t>=</m:t>
                    </m:r>
                    <m:sSub>
                      <m:sSubPr>
                        <m:ctrlPr>
                          <a:rPr lang="zh-CN" altLang="en-US" sz="1600" i="1">
                            <a:solidFill>
                              <a:srgbClr val="836967"/>
                            </a:solidFill>
                            <a:latin typeface="Cambria Math" panose="02040503050406030204" pitchFamily="18" charset="0"/>
                          </a:rPr>
                        </m:ctrlPr>
                      </m:sSubPr>
                      <m:e>
                        <m:r>
                          <a:rPr lang="zh-CN" altLang="en-US" sz="1600" i="1">
                            <a:latin typeface="Cambria Math" panose="02040503050406030204" pitchFamily="18" charset="0"/>
                          </a:rPr>
                          <m:t>𝑑</m:t>
                        </m:r>
                      </m:e>
                      <m:sub>
                        <m:r>
                          <a:rPr lang="zh-CN" altLang="en-US" sz="1600" i="1">
                            <a:latin typeface="Cambria Math" panose="02040503050406030204" pitchFamily="18" charset="0"/>
                          </a:rPr>
                          <m:t>𝑦𝐾</m:t>
                        </m:r>
                      </m:sub>
                    </m:sSub>
                  </m:oMath>
                </a14:m>
                <a:r>
                  <a:rPr lang="zh-CN" altLang="en-US" sz="1600" dirty="0">
                    <a:latin typeface="Microsoft YaHei" panose="020B0503020204020204" pitchFamily="34" charset="-122"/>
                    <a:ea typeface="Microsoft YaHei" panose="020B0503020204020204" pitchFamily="34" charset="-122"/>
                  </a:rPr>
                  <a:t>      </a:t>
                </a:r>
                <a:r>
                  <a:rPr lang="en-US" altLang="zh-CN" sz="1600" dirty="0">
                    <a:latin typeface="Microsoft YaHei" panose="020B0503020204020204" pitchFamily="34" charset="-122"/>
                    <a:ea typeface="Microsoft YaHei" panose="020B0503020204020204" pitchFamily="34" charset="-122"/>
                  </a:rPr>
                  <a:t>(2)</a:t>
                </a:r>
                <a:endParaRPr lang="zh-CN" altLang="en-US" sz="1600" dirty="0">
                  <a:latin typeface="Microsoft YaHei" panose="020B0503020204020204" pitchFamily="34" charset="-122"/>
                  <a:ea typeface="Microsoft YaHei" panose="020B0503020204020204" pitchFamily="34" charset="-122"/>
                </a:endParaRPr>
              </a:p>
            </p:txBody>
          </p:sp>
        </mc:Choice>
        <mc:Fallback xmlns="">
          <p:sp>
            <p:nvSpPr>
              <p:cNvPr id="9" name="文本框 8">
                <a:extLst>
                  <a:ext uri="{FF2B5EF4-FFF2-40B4-BE49-F238E27FC236}">
                    <a16:creationId xmlns:a16="http://schemas.microsoft.com/office/drawing/2014/main" id="{58ADD19F-0535-5149-93A6-F88A793B8D6D}"/>
                  </a:ext>
                </a:extLst>
              </p:cNvPr>
              <p:cNvSpPr txBox="1">
                <a:spLocks noRot="1" noChangeAspect="1" noMove="1" noResize="1" noEditPoints="1" noAdjustHandles="1" noChangeArrowheads="1" noChangeShapeType="1" noTextEdit="1"/>
              </p:cNvSpPr>
              <p:nvPr/>
            </p:nvSpPr>
            <p:spPr>
              <a:xfrm>
                <a:off x="2088355" y="2618953"/>
                <a:ext cx="4576970" cy="591572"/>
              </a:xfrm>
              <a:prstGeom prst="rect">
                <a:avLst/>
              </a:prstGeom>
              <a:blipFill>
                <a:blip r:embed="rId4"/>
                <a:stretch>
                  <a:fillRect b="-85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0B3F8D6F-EA53-4A43-9418-D9B1C2EB8FB7}"/>
                  </a:ext>
                </a:extLst>
              </p:cNvPr>
              <p:cNvSpPr txBox="1"/>
              <p:nvPr/>
            </p:nvSpPr>
            <p:spPr>
              <a:xfrm>
                <a:off x="440802" y="3210525"/>
                <a:ext cx="7910370" cy="2983445"/>
              </a:xfrm>
              <a:prstGeom prst="rect">
                <a:avLst/>
              </a:prstGeom>
              <a:noFill/>
            </p:spPr>
            <p:txBody>
              <a:bodyPr wrap="square">
                <a:spAutoFit/>
              </a:bodyPr>
              <a:lstStyle/>
              <a:p>
                <a:pPr indent="342884" algn="just">
                  <a:lnSpc>
                    <a:spcPct val="150000"/>
                  </a:lnSpc>
                </a:pPr>
                <a:r>
                  <a:rPr lang="en-US" altLang="zh-CN" sz="1600" dirty="0"/>
                  <a:t>Where </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𝑑</m:t>
                        </m:r>
                      </m:e>
                      <m:sub>
                        <m:r>
                          <a:rPr lang="en-US" altLang="zh-CN" sz="1600" i="1">
                            <a:latin typeface="Cambria Math" panose="02040503050406030204" pitchFamily="18" charset="0"/>
                          </a:rPr>
                          <m:t>𝑥𝑦</m:t>
                        </m:r>
                      </m:sub>
                    </m:sSub>
                  </m:oMath>
                </a14:m>
                <a:r>
                  <a:rPr lang="en-US" altLang="zh-CN" sz="1600" dirty="0"/>
                  <a:t> is the distance between time series </a:t>
                </a:r>
                <a14:m>
                  <m:oMath xmlns:m="http://schemas.openxmlformats.org/officeDocument/2006/math">
                    <m:r>
                      <a:rPr lang="en-US" altLang="zh-CN" sz="1600" i="1">
                        <a:latin typeface="Cambria Math" panose="02040503050406030204" pitchFamily="18" charset="0"/>
                      </a:rPr>
                      <m:t>𝑋</m:t>
                    </m:r>
                  </m:oMath>
                </a14:m>
                <a:r>
                  <a:rPr lang="en-US" altLang="zh-CN" sz="1600" dirty="0"/>
                  <a:t> and </a:t>
                </a:r>
                <a14:m>
                  <m:oMath xmlns:m="http://schemas.openxmlformats.org/officeDocument/2006/math">
                    <m:r>
                      <a:rPr lang="en-US" altLang="zh-CN" sz="1600" i="1">
                        <a:latin typeface="Cambria Math" panose="02040503050406030204" pitchFamily="18" charset="0"/>
                      </a:rPr>
                      <m:t>𝑌</m:t>
                    </m:r>
                  </m:oMath>
                </a14:m>
                <a:r>
                  <a:rPr lang="en-US" altLang="zh-CN" sz="1600" dirty="0"/>
                  <a:t>, </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𝜎</m:t>
                        </m:r>
                      </m:e>
                      <m:sub>
                        <m:r>
                          <a:rPr lang="en-US" altLang="zh-CN" sz="1600" i="1">
                            <a:latin typeface="Cambria Math" panose="02040503050406030204" pitchFamily="18" charset="0"/>
                          </a:rPr>
                          <m:t>𝑥</m:t>
                        </m:r>
                      </m:sub>
                    </m:sSub>
                  </m:oMath>
                </a14:m>
                <a:r>
                  <a:rPr lang="en-US" altLang="zh-CN" sz="1600" dirty="0"/>
                  <a:t> is the local parameter of </a:t>
                </a:r>
                <a14:m>
                  <m:oMath xmlns:m="http://schemas.openxmlformats.org/officeDocument/2006/math">
                    <m:r>
                      <a:rPr lang="en-US" altLang="zh-CN" sz="1600" i="1">
                        <a:latin typeface="Cambria Math" panose="02040503050406030204" pitchFamily="18" charset="0"/>
                      </a:rPr>
                      <m:t>𝑋</m:t>
                    </m:r>
                  </m:oMath>
                </a14:m>
                <a:r>
                  <a:rPr lang="en-US" altLang="zh-CN" sz="1600" dirty="0"/>
                  <a:t>, and is the distance between X and its Kth neighbor, the value of K is usually set as 7.</a:t>
                </a:r>
              </a:p>
              <a:p>
                <a:pPr indent="342884" algn="just">
                  <a:lnSpc>
                    <a:spcPct val="150000"/>
                  </a:lnSpc>
                </a:pPr>
                <a:r>
                  <a:rPr lang="en-US" altLang="zh-CN" sz="1800" dirty="0">
                    <a:effectLst/>
                    <a:latin typeface="Libertinus Serif"/>
                    <a:ea typeface="Times New Roman" panose="02020603050405020304" pitchFamily="18" charset="0"/>
                    <a:cs typeface="Times New Roman" panose="02020603050405020304" pitchFamily="18" charset="0"/>
                  </a:rPr>
                  <a:t>Then, the similarity matrix is transformed into Laplacian matrix.</a:t>
                </a:r>
                <a:r>
                  <a:rPr lang="en-US" altLang="zh-CN" dirty="0"/>
                  <a:t> The </a:t>
                </a:r>
                <a:r>
                  <a:rPr lang="en-US" altLang="zh-CN" b="1" dirty="0"/>
                  <a:t>symmetric normalized Laplacian matrix</a:t>
                </a:r>
                <a:r>
                  <a:rPr lang="en-US" altLang="zh-CN" dirty="0"/>
                  <a:t> is used to represent the graph, and its definition is shown in Formula (3).</a:t>
                </a:r>
                <a:endParaRPr lang="zh-CN" altLang="zh-CN" dirty="0"/>
              </a:p>
              <a:p>
                <a:pPr indent="342884" algn="just">
                  <a:lnSpc>
                    <a:spcPct val="150000"/>
                  </a:lnSpc>
                </a:pPr>
                <a:r>
                  <a:rPr lang="zh-CN" altLang="zh-CN" sz="1600" dirty="0">
                    <a:effectLst/>
                  </a:rPr>
                  <a:t> </a:t>
                </a:r>
                <a:r>
                  <a:rPr lang="zh-CN" altLang="en-US" sz="1600" kern="100" dirty="0">
                    <a:latin typeface="Microsoft YaHei" panose="020B0503020204020204" pitchFamily="34" charset="-122"/>
                    <a:ea typeface="Microsoft YaHei" panose="020B0503020204020204" pitchFamily="34" charset="-122"/>
                    <a:cs typeface="Times New Roman (正文 CS 字体)"/>
                  </a:rPr>
                  <a:t>                              </a:t>
                </a:r>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正文 CS 字体)"/>
                          </a:rPr>
                        </m:ctrlPr>
                      </m:sSubPr>
                      <m:e>
                        <m:r>
                          <a:rPr lang="en-US" altLang="zh-CN" sz="1600" i="1" kern="100">
                            <a:latin typeface="Cambria Math" panose="02040503050406030204" pitchFamily="18" charset="0"/>
                            <a:ea typeface="宋体" panose="02010600030101010101" pitchFamily="2" charset="-122"/>
                            <a:cs typeface="Times New Roman (正文 CS 字体)"/>
                          </a:rPr>
                          <m:t>𝐿</m:t>
                        </m:r>
                      </m:e>
                      <m:sub>
                        <m:r>
                          <a:rPr lang="en-US" altLang="zh-CN" sz="1600" i="1" kern="100">
                            <a:latin typeface="Cambria Math" panose="02040503050406030204" pitchFamily="18" charset="0"/>
                            <a:ea typeface="宋体" panose="02010600030101010101" pitchFamily="2" charset="-122"/>
                            <a:cs typeface="Times New Roman (正文 CS 字体)"/>
                          </a:rPr>
                          <m:t>𝑠𝑦𝑚</m:t>
                        </m:r>
                      </m:sub>
                    </m:sSub>
                    <m:r>
                      <a:rPr lang="en-US" altLang="zh-CN" sz="1600" i="1" kern="100">
                        <a:latin typeface="Cambria Math" panose="02040503050406030204" pitchFamily="18" charset="0"/>
                        <a:ea typeface="宋体" panose="02010600030101010101" pitchFamily="2" charset="-122"/>
                        <a:cs typeface="Times New Roman (正文 CS 字体)"/>
                      </a:rPr>
                      <m:t>=</m:t>
                    </m:r>
                    <m:sSup>
                      <m:sSupPr>
                        <m:ctrlPr>
                          <a:rPr lang="zh-CN" altLang="zh-CN" sz="1600" i="1" kern="100">
                            <a:latin typeface="Cambria Math" panose="02040503050406030204" pitchFamily="18" charset="0"/>
                            <a:ea typeface="Cambria Math" panose="02040503050406030204" pitchFamily="18" charset="0"/>
                            <a:cs typeface="Times New Roman (正文 CS 字体)"/>
                          </a:rPr>
                        </m:ctrlPr>
                      </m:sSupPr>
                      <m:e>
                        <m:r>
                          <a:rPr lang="en-US" altLang="zh-CN" sz="1600" i="1" kern="100">
                            <a:latin typeface="Cambria Math" panose="02040503050406030204" pitchFamily="18" charset="0"/>
                            <a:ea typeface="宋体" panose="02010600030101010101" pitchFamily="2" charset="-122"/>
                            <a:cs typeface="Times New Roman (正文 CS 字体)"/>
                          </a:rPr>
                          <m:t>𝐷</m:t>
                        </m:r>
                      </m:e>
                      <m:sup>
                        <m:r>
                          <a:rPr lang="en-US" altLang="zh-CN" sz="1600" i="1" kern="100">
                            <a:latin typeface="Cambria Math" panose="02040503050406030204" pitchFamily="18" charset="0"/>
                            <a:ea typeface="宋体" panose="02010600030101010101" pitchFamily="2" charset="-122"/>
                            <a:cs typeface="Times New Roman (正文 CS 字体)"/>
                          </a:rPr>
                          <m:t>−</m:t>
                        </m:r>
                        <m:f>
                          <m:fPr>
                            <m:ctrlPr>
                              <a:rPr lang="zh-CN" altLang="zh-CN" sz="1600" i="1" kern="100">
                                <a:latin typeface="Cambria Math" panose="02040503050406030204" pitchFamily="18" charset="0"/>
                                <a:ea typeface="Cambria Math" panose="02040503050406030204" pitchFamily="18" charset="0"/>
                                <a:cs typeface="Times New Roman (正文 CS 字体)"/>
                              </a:rPr>
                            </m:ctrlPr>
                          </m:fPr>
                          <m:num>
                            <m:r>
                              <a:rPr lang="en-US" altLang="zh-CN" sz="1600" i="1" kern="100">
                                <a:latin typeface="Cambria Math" panose="02040503050406030204" pitchFamily="18" charset="0"/>
                                <a:ea typeface="宋体" panose="02010600030101010101" pitchFamily="2" charset="-122"/>
                                <a:cs typeface="Times New Roman (正文 CS 字体)"/>
                              </a:rPr>
                              <m:t>1</m:t>
                            </m:r>
                          </m:num>
                          <m:den>
                            <m:r>
                              <a:rPr lang="en-US" altLang="zh-CN" sz="1600" i="1" kern="100">
                                <a:latin typeface="Cambria Math" panose="02040503050406030204" pitchFamily="18" charset="0"/>
                                <a:ea typeface="宋体" panose="02010600030101010101" pitchFamily="2" charset="-122"/>
                                <a:cs typeface="Times New Roman (正文 CS 字体)"/>
                              </a:rPr>
                              <m:t>2</m:t>
                            </m:r>
                          </m:den>
                        </m:f>
                      </m:sup>
                    </m:sSup>
                    <m:r>
                      <a:rPr lang="en-US" altLang="zh-CN" sz="1600" i="1" kern="100">
                        <a:latin typeface="Cambria Math" panose="02040503050406030204" pitchFamily="18" charset="0"/>
                        <a:ea typeface="宋体" panose="02010600030101010101" pitchFamily="2" charset="-122"/>
                        <a:cs typeface="Times New Roman (正文 CS 字体)"/>
                      </a:rPr>
                      <m:t>𝐿</m:t>
                    </m:r>
                    <m:sSup>
                      <m:sSupPr>
                        <m:ctrlPr>
                          <a:rPr lang="zh-CN" altLang="zh-CN" sz="1600" i="1" kern="100">
                            <a:latin typeface="Cambria Math" panose="02040503050406030204" pitchFamily="18" charset="0"/>
                            <a:ea typeface="Cambria Math" panose="02040503050406030204" pitchFamily="18" charset="0"/>
                            <a:cs typeface="Times New Roman (正文 CS 字体)"/>
                          </a:rPr>
                        </m:ctrlPr>
                      </m:sSupPr>
                      <m:e>
                        <m:r>
                          <a:rPr lang="en-US" altLang="zh-CN" sz="1600" i="1" kern="100">
                            <a:latin typeface="Cambria Math" panose="02040503050406030204" pitchFamily="18" charset="0"/>
                            <a:ea typeface="宋体" panose="02010600030101010101" pitchFamily="2" charset="-122"/>
                            <a:cs typeface="Times New Roman (正文 CS 字体)"/>
                          </a:rPr>
                          <m:t>𝐷</m:t>
                        </m:r>
                      </m:e>
                      <m:sup>
                        <m:r>
                          <a:rPr lang="en-US" altLang="zh-CN" sz="1600" i="1" kern="100">
                            <a:latin typeface="Cambria Math" panose="02040503050406030204" pitchFamily="18" charset="0"/>
                            <a:ea typeface="宋体" panose="02010600030101010101" pitchFamily="2" charset="-122"/>
                            <a:cs typeface="Times New Roman (正文 CS 字体)"/>
                          </a:rPr>
                          <m:t>−</m:t>
                        </m:r>
                        <m:f>
                          <m:fPr>
                            <m:ctrlPr>
                              <a:rPr lang="zh-CN" altLang="zh-CN" sz="1600" i="1" kern="100">
                                <a:latin typeface="Cambria Math" panose="02040503050406030204" pitchFamily="18" charset="0"/>
                                <a:ea typeface="Cambria Math" panose="02040503050406030204" pitchFamily="18" charset="0"/>
                                <a:cs typeface="Times New Roman (正文 CS 字体)"/>
                              </a:rPr>
                            </m:ctrlPr>
                          </m:fPr>
                          <m:num>
                            <m:r>
                              <a:rPr lang="en-US" altLang="zh-CN" sz="1600" i="1" kern="100">
                                <a:latin typeface="Cambria Math" panose="02040503050406030204" pitchFamily="18" charset="0"/>
                                <a:ea typeface="宋体" panose="02010600030101010101" pitchFamily="2" charset="-122"/>
                                <a:cs typeface="Times New Roman (正文 CS 字体)"/>
                              </a:rPr>
                              <m:t>1</m:t>
                            </m:r>
                          </m:num>
                          <m:den>
                            <m:r>
                              <a:rPr lang="en-US" altLang="zh-CN" sz="1600" i="1" kern="100">
                                <a:latin typeface="Cambria Math" panose="02040503050406030204" pitchFamily="18" charset="0"/>
                                <a:ea typeface="宋体" panose="02010600030101010101" pitchFamily="2" charset="-122"/>
                                <a:cs typeface="Times New Roman (正文 CS 字体)"/>
                              </a:rPr>
                              <m:t>2</m:t>
                            </m:r>
                          </m:den>
                        </m:f>
                      </m:sup>
                    </m:sSup>
                    <m:r>
                      <a:rPr lang="en-US" altLang="zh-CN" sz="1600" i="1" kern="100">
                        <a:latin typeface="Cambria Math" panose="02040503050406030204" pitchFamily="18" charset="0"/>
                        <a:ea typeface="宋体" panose="02010600030101010101" pitchFamily="2" charset="-122"/>
                        <a:cs typeface="Times New Roman (正文 CS 字体)"/>
                      </a:rPr>
                      <m:t>=</m:t>
                    </m:r>
                    <m:r>
                      <a:rPr lang="en-US" altLang="zh-CN" sz="1600" i="1" kern="100">
                        <a:latin typeface="Cambria Math" panose="02040503050406030204" pitchFamily="18" charset="0"/>
                        <a:ea typeface="宋体" panose="02010600030101010101" pitchFamily="2" charset="-122"/>
                        <a:cs typeface="Times New Roman (正文 CS 字体)"/>
                      </a:rPr>
                      <m:t>𝐼</m:t>
                    </m:r>
                    <m:r>
                      <a:rPr lang="en-US" altLang="zh-CN" sz="1600" i="1" kern="100">
                        <a:latin typeface="Cambria Math" panose="02040503050406030204" pitchFamily="18" charset="0"/>
                        <a:ea typeface="宋体" panose="02010600030101010101" pitchFamily="2" charset="-122"/>
                        <a:cs typeface="Times New Roman (正文 CS 字体)"/>
                      </a:rPr>
                      <m:t>−</m:t>
                    </m:r>
                    <m:sSup>
                      <m:sSupPr>
                        <m:ctrlPr>
                          <a:rPr lang="zh-CN" altLang="zh-CN" sz="1600" i="1" kern="100">
                            <a:latin typeface="Cambria Math" panose="02040503050406030204" pitchFamily="18" charset="0"/>
                            <a:ea typeface="Cambria Math" panose="02040503050406030204" pitchFamily="18" charset="0"/>
                            <a:cs typeface="Times New Roman (正文 CS 字体)"/>
                          </a:rPr>
                        </m:ctrlPr>
                      </m:sSupPr>
                      <m:e>
                        <m:r>
                          <a:rPr lang="en-US" altLang="zh-CN" sz="1600" i="1" kern="100">
                            <a:latin typeface="Cambria Math" panose="02040503050406030204" pitchFamily="18" charset="0"/>
                            <a:ea typeface="宋体" panose="02010600030101010101" pitchFamily="2" charset="-122"/>
                            <a:cs typeface="Times New Roman (正文 CS 字体)"/>
                          </a:rPr>
                          <m:t>𝐷</m:t>
                        </m:r>
                      </m:e>
                      <m:sup>
                        <m:r>
                          <a:rPr lang="en-US" altLang="zh-CN" sz="1600" i="1" kern="100">
                            <a:latin typeface="Cambria Math" panose="02040503050406030204" pitchFamily="18" charset="0"/>
                            <a:ea typeface="宋体" panose="02010600030101010101" pitchFamily="2" charset="-122"/>
                            <a:cs typeface="Times New Roman (正文 CS 字体)"/>
                          </a:rPr>
                          <m:t>−</m:t>
                        </m:r>
                        <m:f>
                          <m:fPr>
                            <m:ctrlPr>
                              <a:rPr lang="zh-CN" altLang="zh-CN" sz="1600" i="1" kern="100">
                                <a:latin typeface="Cambria Math" panose="02040503050406030204" pitchFamily="18" charset="0"/>
                                <a:ea typeface="Cambria Math" panose="02040503050406030204" pitchFamily="18" charset="0"/>
                                <a:cs typeface="Times New Roman (正文 CS 字体)"/>
                              </a:rPr>
                            </m:ctrlPr>
                          </m:fPr>
                          <m:num>
                            <m:r>
                              <a:rPr lang="en-US" altLang="zh-CN" sz="1600" i="1" kern="100">
                                <a:latin typeface="Cambria Math" panose="02040503050406030204" pitchFamily="18" charset="0"/>
                                <a:ea typeface="宋体" panose="02010600030101010101" pitchFamily="2" charset="-122"/>
                                <a:cs typeface="Times New Roman (正文 CS 字体)"/>
                              </a:rPr>
                              <m:t>1</m:t>
                            </m:r>
                          </m:num>
                          <m:den>
                            <m:r>
                              <a:rPr lang="en-US" altLang="zh-CN" sz="1600" i="1" kern="100">
                                <a:latin typeface="Cambria Math" panose="02040503050406030204" pitchFamily="18" charset="0"/>
                                <a:ea typeface="宋体" panose="02010600030101010101" pitchFamily="2" charset="-122"/>
                                <a:cs typeface="Times New Roman (正文 CS 字体)"/>
                              </a:rPr>
                              <m:t>2</m:t>
                            </m:r>
                          </m:den>
                        </m:f>
                      </m:sup>
                    </m:sSup>
                    <m:r>
                      <a:rPr lang="en-US" altLang="zh-CN" sz="1600" i="1" kern="100">
                        <a:latin typeface="Cambria Math" panose="02040503050406030204" pitchFamily="18" charset="0"/>
                        <a:ea typeface="宋体" panose="02010600030101010101" pitchFamily="2" charset="-122"/>
                        <a:cs typeface="Times New Roman (正文 CS 字体)"/>
                      </a:rPr>
                      <m:t>𝑊</m:t>
                    </m:r>
                    <m:sSup>
                      <m:sSupPr>
                        <m:ctrlPr>
                          <a:rPr lang="zh-CN" altLang="zh-CN" sz="1600" i="1" kern="100">
                            <a:latin typeface="Cambria Math" panose="02040503050406030204" pitchFamily="18" charset="0"/>
                            <a:ea typeface="Cambria Math" panose="02040503050406030204" pitchFamily="18" charset="0"/>
                            <a:cs typeface="Times New Roman (正文 CS 字体)"/>
                          </a:rPr>
                        </m:ctrlPr>
                      </m:sSupPr>
                      <m:e>
                        <m:r>
                          <a:rPr lang="en-US" altLang="zh-CN" sz="1600" i="1" kern="100">
                            <a:latin typeface="Cambria Math" panose="02040503050406030204" pitchFamily="18" charset="0"/>
                            <a:ea typeface="宋体" panose="02010600030101010101" pitchFamily="2" charset="-122"/>
                            <a:cs typeface="Times New Roman (正文 CS 字体)"/>
                          </a:rPr>
                          <m:t>𝐷</m:t>
                        </m:r>
                      </m:e>
                      <m:sup>
                        <m:r>
                          <a:rPr lang="en-US" altLang="zh-CN" sz="1600" i="1" kern="100">
                            <a:latin typeface="Cambria Math" panose="02040503050406030204" pitchFamily="18" charset="0"/>
                            <a:ea typeface="宋体" panose="02010600030101010101" pitchFamily="2" charset="-122"/>
                            <a:cs typeface="Times New Roman (正文 CS 字体)"/>
                          </a:rPr>
                          <m:t>−</m:t>
                        </m:r>
                        <m:f>
                          <m:fPr>
                            <m:ctrlPr>
                              <a:rPr lang="zh-CN" altLang="zh-CN" sz="1600" i="1" kern="100">
                                <a:latin typeface="Cambria Math" panose="02040503050406030204" pitchFamily="18" charset="0"/>
                                <a:ea typeface="Cambria Math" panose="02040503050406030204" pitchFamily="18" charset="0"/>
                                <a:cs typeface="Times New Roman (正文 CS 字体)"/>
                              </a:rPr>
                            </m:ctrlPr>
                          </m:fPr>
                          <m:num>
                            <m:r>
                              <a:rPr lang="en-US" altLang="zh-CN" sz="1600" i="1" kern="100">
                                <a:latin typeface="Cambria Math" panose="02040503050406030204" pitchFamily="18" charset="0"/>
                                <a:ea typeface="宋体" panose="02010600030101010101" pitchFamily="2" charset="-122"/>
                                <a:cs typeface="Times New Roman (正文 CS 字体)"/>
                              </a:rPr>
                              <m:t>1</m:t>
                            </m:r>
                          </m:num>
                          <m:den>
                            <m:r>
                              <a:rPr lang="en-US" altLang="zh-CN" sz="1600" i="1" kern="100">
                                <a:latin typeface="Cambria Math" panose="02040503050406030204" pitchFamily="18" charset="0"/>
                                <a:ea typeface="宋体" panose="02010600030101010101" pitchFamily="2" charset="-122"/>
                                <a:cs typeface="Times New Roman (正文 CS 字体)"/>
                              </a:rPr>
                              <m:t>2</m:t>
                            </m:r>
                          </m:den>
                        </m:f>
                      </m:sup>
                    </m:sSup>
                  </m:oMath>
                </a14:m>
                <a:r>
                  <a:rPr lang="en-US" altLang="zh-CN" sz="1600" kern="100" dirty="0">
                    <a:latin typeface="Microsoft YaHei" panose="020B0503020204020204" pitchFamily="34" charset="-122"/>
                    <a:ea typeface="Microsoft YaHei" panose="020B0503020204020204" pitchFamily="34" charset="-122"/>
                    <a:cs typeface="Times New Roman (正文 CS 字体)"/>
                  </a:rPr>
                  <a:t>	(3)	</a:t>
                </a:r>
                <a:endParaRPr lang="zh-CN" altLang="zh-CN" sz="1600" kern="100" dirty="0">
                  <a:latin typeface="Microsoft YaHei" panose="020B0503020204020204" pitchFamily="34" charset="-122"/>
                  <a:ea typeface="Microsoft YaHei" panose="020B0503020204020204" pitchFamily="34" charset="-122"/>
                  <a:cs typeface="Times New Roman (正文 CS 字体)"/>
                </a:endParaRPr>
              </a:p>
              <a:p>
                <a:pPr indent="342884" algn="just">
                  <a:lnSpc>
                    <a:spcPct val="150000"/>
                  </a:lnSpc>
                </a:pPr>
                <a:r>
                  <a:rPr lang="en-US" altLang="zh-CN" sz="1400" kern="100" dirty="0">
                    <a:latin typeface="Microsoft YaHei" panose="020B0503020204020204" pitchFamily="34" charset="-122"/>
                    <a:ea typeface="Microsoft YaHei" panose="020B0503020204020204" pitchFamily="34" charset="-122"/>
                    <a:cs typeface="Times New Roman (正文 CS 字体)"/>
                  </a:rPr>
                  <a:t>Where, 𝐼 is the identity matrix and 𝐷 is the degree matrix.</a:t>
                </a:r>
              </a:p>
            </p:txBody>
          </p:sp>
        </mc:Choice>
        <mc:Fallback xmlns="">
          <p:sp>
            <p:nvSpPr>
              <p:cNvPr id="11" name="文本框 10">
                <a:extLst>
                  <a:ext uri="{FF2B5EF4-FFF2-40B4-BE49-F238E27FC236}">
                    <a16:creationId xmlns:a16="http://schemas.microsoft.com/office/drawing/2014/main" id="{0B3F8D6F-EA53-4A43-9418-D9B1C2EB8FB7}"/>
                  </a:ext>
                </a:extLst>
              </p:cNvPr>
              <p:cNvSpPr txBox="1">
                <a:spLocks noRot="1" noChangeAspect="1" noMove="1" noResize="1" noEditPoints="1" noAdjustHandles="1" noChangeArrowheads="1" noChangeShapeType="1" noTextEdit="1"/>
              </p:cNvSpPr>
              <p:nvPr/>
            </p:nvSpPr>
            <p:spPr>
              <a:xfrm>
                <a:off x="440802" y="3210525"/>
                <a:ext cx="7910370" cy="2983445"/>
              </a:xfrm>
              <a:prstGeom prst="rect">
                <a:avLst/>
              </a:prstGeom>
              <a:blipFill>
                <a:blip r:embed="rId5"/>
                <a:stretch>
                  <a:fillRect l="-641" r="-641" b="-424"/>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1C98E9BC-8CA9-1C4C-A24B-5B1EA0D58266}"/>
              </a:ext>
            </a:extLst>
          </p:cNvPr>
          <p:cNvSpPr txBox="1"/>
          <p:nvPr/>
        </p:nvSpPr>
        <p:spPr>
          <a:xfrm>
            <a:off x="8581764" y="6410739"/>
            <a:ext cx="290464"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9</a:t>
            </a:r>
            <a:endParaRPr kumimoji="1" lang="zh-CN" altLang="en-US" sz="1400" dirty="0">
              <a:latin typeface="Microsoft YaHei" panose="020B0503020204020204" pitchFamily="34" charset="-122"/>
              <a:ea typeface="Microsoft YaHei" panose="020B0503020204020204" pitchFamily="34" charset="-122"/>
            </a:endParaRPr>
          </a:p>
        </p:txBody>
      </p:sp>
      <p:sp>
        <p:nvSpPr>
          <p:cNvPr id="12" name="矩形 11">
            <a:extLst>
              <a:ext uri="{FF2B5EF4-FFF2-40B4-BE49-F238E27FC236}">
                <a16:creationId xmlns:a16="http://schemas.microsoft.com/office/drawing/2014/main" id="{5FC9C2CD-ADD4-3C4B-B114-B72F19CCE97D}"/>
              </a:ext>
            </a:extLst>
          </p:cNvPr>
          <p:cNvSpPr/>
          <p:nvPr/>
        </p:nvSpPr>
        <p:spPr>
          <a:xfrm>
            <a:off x="6257925" y="39756"/>
            <a:ext cx="2886075" cy="9301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3" name="Picture 2">
            <a:extLst>
              <a:ext uri="{FF2B5EF4-FFF2-40B4-BE49-F238E27FC236}">
                <a16:creationId xmlns:a16="http://schemas.microsoft.com/office/drawing/2014/main" id="{18DDA9A3-8933-BB46-ABF2-91EF08F256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36798" y="529594"/>
            <a:ext cx="2095522" cy="468000"/>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id="{ED2E4558-8279-944E-A533-CAB7957325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08672" y="16460"/>
            <a:ext cx="1485901" cy="468000"/>
          </a:xfrm>
          <a:prstGeom prst="rect">
            <a:avLst/>
          </a:prstGeom>
        </p:spPr>
      </p:pic>
      <p:sp>
        <p:nvSpPr>
          <p:cNvPr id="10" name="标题 6">
            <a:extLst>
              <a:ext uri="{FF2B5EF4-FFF2-40B4-BE49-F238E27FC236}">
                <a16:creationId xmlns:a16="http://schemas.microsoft.com/office/drawing/2014/main" id="{0F29341D-7CE2-7A45-89E5-757303A58BBB}"/>
              </a:ext>
            </a:extLst>
          </p:cNvPr>
          <p:cNvSpPr>
            <a:spLocks noGrp="1"/>
          </p:cNvSpPr>
          <p:nvPr>
            <p:ph type="title"/>
          </p:nvPr>
        </p:nvSpPr>
        <p:spPr>
          <a:xfrm>
            <a:off x="929028" y="-279949"/>
            <a:ext cx="6895624" cy="1637790"/>
          </a:xfrm>
        </p:spPr>
        <p:txBody>
          <a:bodyPr>
            <a:normAutofit/>
          </a:bodyPr>
          <a:lstStyle/>
          <a:p>
            <a:r>
              <a:rPr lang="en-US" altLang="zh-CN" sz="2800" dirty="0">
                <a:latin typeface="Microsoft YaHei" panose="020B0503020204020204" pitchFamily="34" charset="-122"/>
                <a:ea typeface="Microsoft YaHei" panose="020B0503020204020204" pitchFamily="34" charset="-122"/>
              </a:rPr>
              <a:t>Graph construction and its matrix representation</a:t>
            </a:r>
            <a:endParaRPr lang="zh-CN" altLang="en-US" sz="32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63091654"/>
      </p:ext>
    </p:extLst>
  </p:cSld>
  <p:clrMapOvr>
    <a:masterClrMapping/>
  </p:clrMapOvr>
</p:sld>
</file>

<file path=ppt/theme/theme1.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红色">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4856</TotalTime>
  <Words>2995</Words>
  <Application>Microsoft Macintosh PowerPoint</Application>
  <PresentationFormat>全屏显示(4:3)</PresentationFormat>
  <Paragraphs>356</Paragraphs>
  <Slides>29</Slides>
  <Notes>28</Notes>
  <HiddenSlides>0</HiddenSlides>
  <MMClips>0</MMClips>
  <ScaleCrop>false</ScaleCrop>
  <HeadingPairs>
    <vt:vector size="6" baseType="variant">
      <vt:variant>
        <vt:lpstr>已用的字体</vt:lpstr>
      </vt:variant>
      <vt:variant>
        <vt:i4>12</vt:i4>
      </vt:variant>
      <vt:variant>
        <vt:lpstr>主题</vt:lpstr>
      </vt:variant>
      <vt:variant>
        <vt:i4>3</vt:i4>
      </vt:variant>
      <vt:variant>
        <vt:lpstr>幻灯片标题</vt:lpstr>
      </vt:variant>
      <vt:variant>
        <vt:i4>29</vt:i4>
      </vt:variant>
    </vt:vector>
  </HeadingPairs>
  <TitlesOfParts>
    <vt:vector size="44" baseType="lpstr">
      <vt:lpstr>等线</vt:lpstr>
      <vt:lpstr>微软雅黑</vt:lpstr>
      <vt:lpstr>微软雅黑</vt:lpstr>
      <vt:lpstr>Libertinus Serif</vt:lpstr>
      <vt:lpstr>Arial</vt:lpstr>
      <vt:lpstr>Calibri</vt:lpstr>
      <vt:lpstr>Calibri Light</vt:lpstr>
      <vt:lpstr>Cambria Math</vt:lpstr>
      <vt:lpstr>Century Gothic</vt:lpstr>
      <vt:lpstr>Segoe UI</vt:lpstr>
      <vt:lpstr>Segoe UI Light</vt:lpstr>
      <vt:lpstr>Wingdings</vt:lpstr>
      <vt:lpstr>1_OfficePLUS</vt:lpstr>
      <vt:lpstr>2_OfficePLUS</vt:lpstr>
      <vt:lpstr>Office 主题​​</vt:lpstr>
      <vt:lpstr> Technological Forecasting Based on Spectral Clustering for Word Frequency Time Series</vt:lpstr>
      <vt:lpstr>PowerPoint 演示文稿</vt:lpstr>
      <vt:lpstr>PowerPoint 演示文稿</vt:lpstr>
      <vt:lpstr>Background</vt:lpstr>
      <vt:lpstr>Paper Work</vt:lpstr>
      <vt:lpstr>PowerPoint 演示文稿</vt:lpstr>
      <vt:lpstr>Model definition</vt:lpstr>
      <vt:lpstr>Graph construction and its matrix representation</vt:lpstr>
      <vt:lpstr>Graph construction and its matrix representation</vt:lpstr>
      <vt:lpstr>The determination and transformation of graph partition criterion</vt:lpstr>
      <vt:lpstr>Data clustering through classical clustering algorithm</vt:lpstr>
      <vt:lpstr>Algorithm parameter determination</vt:lpstr>
      <vt:lpstr>PowerPoint 演示文稿</vt:lpstr>
      <vt:lpstr>Model validation through time series standard dataset</vt:lpstr>
      <vt:lpstr>Model validation through time series standard dataset</vt:lpstr>
      <vt:lpstr>Model validation through time series standard dataset</vt:lpstr>
      <vt:lpstr>Temporal trend clustering through word frequency time series</vt:lpstr>
      <vt:lpstr>Temporal trend clustering through word frequency time series</vt:lpstr>
      <vt:lpstr>PowerPoint 演示文稿</vt:lpstr>
      <vt:lpstr>Temporal trend clustering through word frequency time series</vt:lpstr>
      <vt:lpstr>Temporal trend clustering through word frequency time series</vt:lpstr>
      <vt:lpstr>Temporal trend clustering through word frequency time series</vt:lpstr>
      <vt:lpstr>Technical forecasting based on temporal trend of word frequency</vt:lpstr>
      <vt:lpstr>Technical forecasting based on temporal trend of word frequency</vt:lpstr>
      <vt:lpstr>Technical forecasting based on temporal trend of word frequency</vt:lpstr>
      <vt:lpstr>PowerPoint 演示文稿</vt:lpstr>
      <vt:lpstr>Discussion</vt:lpstr>
      <vt:lpstr>Conclusion</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#我给母校送模板#</dc:title>
  <dc:creator>zhou</dc:creator>
  <cp:keywords>51PPT模板网</cp:keywords>
  <cp:lastModifiedBy>菡 黄</cp:lastModifiedBy>
  <cp:revision>617</cp:revision>
  <cp:lastPrinted>2020-09-13T02:52:24Z</cp:lastPrinted>
  <dcterms:created xsi:type="dcterms:W3CDTF">2020-09-13T02:52:24Z</dcterms:created>
  <dcterms:modified xsi:type="dcterms:W3CDTF">2024-05-22T02:23:46Z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2019-05-10T09:28:08.0350032Z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a3d39c64-67eb-4225-a22b-7af955a92bde</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2052-2.6.1.4274</vt:lpwstr>
  </property>
</Properties>
</file>